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media/image37.jpg" ContentType="image/jpg"/>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media/image44.jpg" ContentType="image/jpg"/>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2" r:id="rId2"/>
  </p:sldMasterIdLst>
  <p:notesMasterIdLst>
    <p:notesMasterId r:id="rId31"/>
  </p:notesMasterIdLst>
  <p:sldIdLst>
    <p:sldId id="347" r:id="rId3"/>
    <p:sldId id="318" r:id="rId4"/>
    <p:sldId id="309" r:id="rId5"/>
    <p:sldId id="344" r:id="rId6"/>
    <p:sldId id="321" r:id="rId7"/>
    <p:sldId id="328" r:id="rId8"/>
    <p:sldId id="351" r:id="rId9"/>
    <p:sldId id="326" r:id="rId10"/>
    <p:sldId id="322" r:id="rId11"/>
    <p:sldId id="324" r:id="rId12"/>
    <p:sldId id="343" r:id="rId13"/>
    <p:sldId id="330" r:id="rId14"/>
    <p:sldId id="325" r:id="rId15"/>
    <p:sldId id="279" r:id="rId16"/>
    <p:sldId id="349" r:id="rId17"/>
    <p:sldId id="332" r:id="rId18"/>
    <p:sldId id="281" r:id="rId19"/>
    <p:sldId id="335" r:id="rId20"/>
    <p:sldId id="336" r:id="rId21"/>
    <p:sldId id="339" r:id="rId22"/>
    <p:sldId id="329" r:id="rId23"/>
    <p:sldId id="342" r:id="rId24"/>
    <p:sldId id="278" r:id="rId25"/>
    <p:sldId id="337" r:id="rId26"/>
    <p:sldId id="282" r:id="rId27"/>
    <p:sldId id="331" r:id="rId28"/>
    <p:sldId id="345" r:id="rId29"/>
    <p:sldId id="34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sovan, Ashley" initials="CA" lastIdx="2" clrIdx="0">
    <p:extLst>
      <p:ext uri="{19B8F6BF-5375-455C-9EA6-DF929625EA0E}">
        <p15:presenceInfo xmlns:p15="http://schemas.microsoft.com/office/powerpoint/2012/main" userId="S-1-5-21-667784661-3259641414-1538980133-2093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2A56"/>
    <a:srgbClr val="5EA7EA"/>
    <a:srgbClr val="7030A0"/>
    <a:srgbClr val="7D9263"/>
    <a:srgbClr val="995D71"/>
    <a:srgbClr val="506D8F"/>
    <a:srgbClr val="C07319"/>
    <a:srgbClr val="B3C5DA"/>
    <a:srgbClr val="B55475"/>
    <a:srgbClr val="B7931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80" autoAdjust="0"/>
    <p:restoredTop sz="83222" autoAdjust="0"/>
  </p:normalViewPr>
  <p:slideViewPr>
    <p:cSldViewPr snapToGrid="0">
      <p:cViewPr>
        <p:scale>
          <a:sx n="75" d="100"/>
          <a:sy n="75" d="100"/>
        </p:scale>
        <p:origin x="2184" y="4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CA" sz="2400" dirty="0">
                <a:latin typeface="Yu Gothic" panose="020B0400000000000000" pitchFamily="34" charset="-128"/>
                <a:ea typeface="Yu Gothic" panose="020B0400000000000000" pitchFamily="34" charset="-128"/>
              </a:rPr>
              <a:t>Is it acceptable for AI/algorithms to decide</a:t>
            </a:r>
            <a:r>
              <a:rPr lang="en-CA" sz="2400" baseline="0" dirty="0">
                <a:latin typeface="Yu Gothic" panose="020B0400000000000000" pitchFamily="34" charset="-128"/>
                <a:ea typeface="Yu Gothic" panose="020B0400000000000000" pitchFamily="34" charset="-128"/>
              </a:rPr>
              <a:t> on... </a:t>
            </a:r>
            <a:endParaRPr lang="en-CA" sz="2400" dirty="0">
              <a:latin typeface="Yu Gothic" panose="020B0400000000000000" pitchFamily="34" charset="-128"/>
              <a:ea typeface="Yu Gothic" panose="020B0400000000000000" pitchFamily="34" charset="-128"/>
            </a:endParaRP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4909387576552931"/>
          <c:y val="0.15782407407407409"/>
          <c:w val="0.45950568678915138"/>
          <c:h val="0.72088764946048411"/>
        </c:manualLayout>
      </c:layout>
      <c:barChart>
        <c:barDir val="bar"/>
        <c:grouping val="clustered"/>
        <c:varyColors val="0"/>
        <c:ser>
          <c:idx val="0"/>
          <c:order val="0"/>
          <c:spPr>
            <a:solidFill>
              <a:schemeClr val="accent6"/>
            </a:solidFill>
            <a:ln>
              <a:noFill/>
            </a:ln>
            <a:effectLst/>
          </c:spPr>
          <c:invertIfNegative val="0"/>
          <c:dLbls>
            <c:dLbl>
              <c:idx val="0"/>
              <c:layout/>
              <c:tx>
                <c:rich>
                  <a:bodyPr/>
                  <a:lstStyle/>
                  <a:p>
                    <a:fld id="{BAC7B1BA-081B-4196-81E0-D5707BCE49BF}" type="VALUE">
                      <a:rPr lang="en-US" smtClean="0"/>
                      <a:pPr/>
                      <a:t>[VALUE]</a:t>
                    </a:fld>
                    <a:r>
                      <a:rPr lang="en-US"/>
                      <a:t>%</a:t>
                    </a:r>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0-1661-4713-B8F2-68E96A6AF05D}"/>
                </c:ext>
              </c:extLst>
            </c:dLbl>
            <c:dLbl>
              <c:idx val="1"/>
              <c:layout/>
              <c:tx>
                <c:rich>
                  <a:bodyPr/>
                  <a:lstStyle/>
                  <a:p>
                    <a:fld id="{70E737D3-8E2A-44DD-859F-0613F32BA270}" type="VALUE">
                      <a:rPr lang="en-US" smtClean="0"/>
                      <a:pPr/>
                      <a:t>[VALUE]</a:t>
                    </a:fld>
                    <a:r>
                      <a:rPr lang="en-US"/>
                      <a:t>%</a:t>
                    </a:r>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1661-4713-B8F2-68E96A6AF05D}"/>
                </c:ext>
              </c:extLst>
            </c:dLbl>
            <c:dLbl>
              <c:idx val="2"/>
              <c:layout/>
              <c:tx>
                <c:rich>
                  <a:bodyPr/>
                  <a:lstStyle/>
                  <a:p>
                    <a:fld id="{169F384B-43A9-4692-BC9E-0FE84EE6DF2E}" type="VALUE">
                      <a:rPr lang="en-US" smtClean="0"/>
                      <a:pPr/>
                      <a:t>[VALUE]</a:t>
                    </a:fld>
                    <a:r>
                      <a:rPr lang="en-US"/>
                      <a:t>%</a:t>
                    </a:r>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2-1661-4713-B8F2-68E96A6AF05D}"/>
                </c:ext>
              </c:extLst>
            </c:dLbl>
            <c:dLbl>
              <c:idx val="3"/>
              <c:layout/>
              <c:tx>
                <c:rich>
                  <a:bodyPr/>
                  <a:lstStyle/>
                  <a:p>
                    <a:fld id="{EB56408F-4315-47FB-A60E-22E23A60527E}" type="VALUE">
                      <a:rPr lang="en-US" smtClean="0"/>
                      <a:pPr/>
                      <a:t>[VALUE]</a:t>
                    </a:fld>
                    <a:r>
                      <a:rPr lang="en-US"/>
                      <a:t>%</a:t>
                    </a:r>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1661-4713-B8F2-68E96A6AF05D}"/>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Access to government support programs such as employment insurance</c:v>
                </c:pt>
                <c:pt idx="1">
                  <c:v>Which medical interventions are best for you</c:v>
                </c:pt>
                <c:pt idx="2">
                  <c:v>Implementation of government policies such as who can immigrate to Canada</c:v>
                </c:pt>
                <c:pt idx="3">
                  <c:v>Whether a person gets a job</c:v>
                </c:pt>
              </c:strCache>
            </c:strRef>
          </c:cat>
          <c:val>
            <c:numRef>
              <c:f>Sheet1!$B$2:$B$5</c:f>
              <c:numCache>
                <c:formatCode>General</c:formatCode>
                <c:ptCount val="4"/>
                <c:pt idx="0">
                  <c:v>33</c:v>
                </c:pt>
                <c:pt idx="1">
                  <c:v>32</c:v>
                </c:pt>
                <c:pt idx="2">
                  <c:v>28</c:v>
                </c:pt>
                <c:pt idx="3">
                  <c:v>22</c:v>
                </c:pt>
              </c:numCache>
            </c:numRef>
          </c:val>
          <c:extLst>
            <c:ext xmlns:c16="http://schemas.microsoft.com/office/drawing/2014/chart" uri="{C3380CC4-5D6E-409C-BE32-E72D297353CC}">
              <c16:uniqueId val="{00000004-1661-4713-B8F2-68E96A6AF05D}"/>
            </c:ext>
          </c:extLst>
        </c:ser>
        <c:dLbls>
          <c:showLegendKey val="0"/>
          <c:showVal val="0"/>
          <c:showCatName val="0"/>
          <c:showSerName val="0"/>
          <c:showPercent val="0"/>
          <c:showBubbleSize val="0"/>
        </c:dLbls>
        <c:gapWidth val="182"/>
        <c:axId val="242356024"/>
        <c:axId val="242354848"/>
      </c:barChart>
      <c:catAx>
        <c:axId val="24235602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Yu Gothic" panose="020B0400000000000000" pitchFamily="34" charset="-128"/>
                <a:ea typeface="Yu Gothic" panose="020B0400000000000000" pitchFamily="34" charset="-128"/>
                <a:cs typeface="+mn-cs"/>
              </a:defRPr>
            </a:pPr>
            <a:endParaRPr lang="en-US"/>
          </a:p>
        </c:txPr>
        <c:crossAx val="242354848"/>
        <c:crosses val="autoZero"/>
        <c:auto val="1"/>
        <c:lblAlgn val="ctr"/>
        <c:lblOffset val="100"/>
        <c:noMultiLvlLbl val="0"/>
      </c:catAx>
      <c:valAx>
        <c:axId val="242354848"/>
        <c:scaling>
          <c:orientation val="minMax"/>
          <c:max val="100"/>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23560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jpg>
</file>

<file path=ppt/media/image20.jpeg>
</file>

<file path=ppt/media/image21.jpeg>
</file>

<file path=ppt/media/image22.jpeg>
</file>

<file path=ppt/media/image23.png>
</file>

<file path=ppt/media/image24.png>
</file>

<file path=ppt/media/image25.png>
</file>

<file path=ppt/media/image3.jpg>
</file>

<file path=ppt/media/image30.jpeg>
</file>

<file path=ppt/media/image31.jpeg>
</file>

<file path=ppt/media/image32.jpeg>
</file>

<file path=ppt/media/image33.png>
</file>

<file path=ppt/media/image34.png>
</file>

<file path=ppt/media/image35.png>
</file>

<file path=ppt/media/image36.png>
</file>

<file path=ppt/media/image37.jpg>
</file>

<file path=ppt/media/image38.png>
</file>

<file path=ppt/media/image39.png>
</file>

<file path=ppt/media/image4.jpg>
</file>

<file path=ppt/media/image40.png>
</file>

<file path=ppt/media/image41.jpeg>
</file>

<file path=ppt/media/image42.png>
</file>

<file path=ppt/media/image43.jpeg>
</file>

<file path=ppt/media/image4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CE318F-4FD6-4105-84B1-8B99381A6CD1}" type="datetimeFigureOut">
              <a:rPr lang="en-CA" smtClean="0"/>
              <a:t>2019-12-17</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6B9CCB-438C-40BC-957B-7312811EEAB1}" type="slidenum">
              <a:rPr lang="en-CA" smtClean="0"/>
              <a:t>‹#›</a:t>
            </a:fld>
            <a:endParaRPr lang="en-CA"/>
          </a:p>
        </p:txBody>
      </p:sp>
    </p:spTree>
    <p:extLst>
      <p:ext uri="{BB962C8B-B14F-4D97-AF65-F5344CB8AC3E}">
        <p14:creationId xmlns:p14="http://schemas.microsoft.com/office/powerpoint/2010/main" val="1579773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oxfordmartin.ox.ac.uk/downloads/academic/The_Future_of_Employment.pdf"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www.oecd.org/employment/emp/Policy%20brief%20-%20Automation%20and%20Independent%20Work%20in%20a%20Digital%20Economy.pdf"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5a8eb402e9_0_59:notes"/>
          <p:cNvSpPr txBox="1">
            <a:spLocks noGrp="1"/>
          </p:cNvSpPr>
          <p:nvPr>
            <p:ph type="body" idx="1"/>
          </p:nvPr>
        </p:nvSpPr>
        <p:spPr>
          <a:xfrm>
            <a:off x="514350" y="4343400"/>
            <a:ext cx="411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g5a8eb402e9_0_59: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86151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10</a:t>
            </a:fld>
            <a:endParaRPr lang="en-CA"/>
          </a:p>
        </p:txBody>
      </p:sp>
    </p:spTree>
    <p:extLst>
      <p:ext uri="{BB962C8B-B14F-4D97-AF65-F5344CB8AC3E}">
        <p14:creationId xmlns:p14="http://schemas.microsoft.com/office/powerpoint/2010/main" val="3272197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https://www.canada.ca/en/government/system/digital-government/responsible-use-ai.html</a:t>
            </a:r>
          </a:p>
        </p:txBody>
      </p:sp>
      <p:sp>
        <p:nvSpPr>
          <p:cNvPr id="4" name="Slide Number Placeholder 3"/>
          <p:cNvSpPr>
            <a:spLocks noGrp="1"/>
          </p:cNvSpPr>
          <p:nvPr>
            <p:ph type="sldNum" sz="quarter" idx="10"/>
          </p:nvPr>
        </p:nvSpPr>
        <p:spPr/>
        <p:txBody>
          <a:bodyPr/>
          <a:lstStyle/>
          <a:p>
            <a:fld id="{2C6B9CCB-438C-40BC-957B-7312811EEAB1}" type="slidenum">
              <a:rPr lang="en-CA" smtClean="0"/>
              <a:t>11</a:t>
            </a:fld>
            <a:endParaRPr lang="en-CA" dirty="0"/>
          </a:p>
        </p:txBody>
      </p:sp>
    </p:spTree>
    <p:extLst>
      <p:ext uri="{BB962C8B-B14F-4D97-AF65-F5344CB8AC3E}">
        <p14:creationId xmlns:p14="http://schemas.microsoft.com/office/powerpoint/2010/main" val="40051982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12</a:t>
            </a:fld>
            <a:endParaRPr lang="en-CA"/>
          </a:p>
        </p:txBody>
      </p:sp>
    </p:spTree>
    <p:extLst>
      <p:ext uri="{BB962C8B-B14F-4D97-AF65-F5344CB8AC3E}">
        <p14:creationId xmlns:p14="http://schemas.microsoft.com/office/powerpoint/2010/main" val="24685873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https://www.canada.ca/en/government/system/digital-government/responsible-use-ai.html</a:t>
            </a:r>
          </a:p>
        </p:txBody>
      </p:sp>
      <p:sp>
        <p:nvSpPr>
          <p:cNvPr id="4" name="Slide Number Placeholder 3"/>
          <p:cNvSpPr>
            <a:spLocks noGrp="1"/>
          </p:cNvSpPr>
          <p:nvPr>
            <p:ph type="sldNum" sz="quarter" idx="10"/>
          </p:nvPr>
        </p:nvSpPr>
        <p:spPr/>
        <p:txBody>
          <a:bodyPr/>
          <a:lstStyle/>
          <a:p>
            <a:fld id="{2C6B9CCB-438C-40BC-957B-7312811EEAB1}" type="slidenum">
              <a:rPr lang="en-CA" smtClean="0"/>
              <a:t>13</a:t>
            </a:fld>
            <a:endParaRPr lang="en-CA"/>
          </a:p>
        </p:txBody>
      </p:sp>
    </p:spTree>
    <p:extLst>
      <p:ext uri="{BB962C8B-B14F-4D97-AF65-F5344CB8AC3E}">
        <p14:creationId xmlns:p14="http://schemas.microsoft.com/office/powerpoint/2010/main" val="36195093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14</a:t>
            </a:fld>
            <a:endParaRPr lang="en-CA"/>
          </a:p>
        </p:txBody>
      </p:sp>
    </p:spTree>
    <p:extLst>
      <p:ext uri="{BB962C8B-B14F-4D97-AF65-F5344CB8AC3E}">
        <p14:creationId xmlns:p14="http://schemas.microsoft.com/office/powerpoint/2010/main" val="13161530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26: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8" name="Google Shape;178;p26: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686141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16</a:t>
            </a:fld>
            <a:endParaRPr lang="en-US"/>
          </a:p>
        </p:txBody>
      </p:sp>
    </p:spTree>
    <p:extLst>
      <p:ext uri="{BB962C8B-B14F-4D97-AF65-F5344CB8AC3E}">
        <p14:creationId xmlns:p14="http://schemas.microsoft.com/office/powerpoint/2010/main" val="4612180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https://www.canada.ca/en/government/system/digital-government/responsible-use-ai.html</a:t>
            </a:r>
          </a:p>
        </p:txBody>
      </p:sp>
      <p:sp>
        <p:nvSpPr>
          <p:cNvPr id="4" name="Slide Number Placeholder 3"/>
          <p:cNvSpPr>
            <a:spLocks noGrp="1"/>
          </p:cNvSpPr>
          <p:nvPr>
            <p:ph type="sldNum" sz="quarter" idx="10"/>
          </p:nvPr>
        </p:nvSpPr>
        <p:spPr/>
        <p:txBody>
          <a:bodyPr/>
          <a:lstStyle/>
          <a:p>
            <a:fld id="{2C6B9CCB-438C-40BC-957B-7312811EEAB1}" type="slidenum">
              <a:rPr lang="en-CA" smtClean="0"/>
              <a:t>17</a:t>
            </a:fld>
            <a:endParaRPr lang="en-CA"/>
          </a:p>
        </p:txBody>
      </p:sp>
    </p:spTree>
    <p:extLst>
      <p:ext uri="{BB962C8B-B14F-4D97-AF65-F5344CB8AC3E}">
        <p14:creationId xmlns:p14="http://schemas.microsoft.com/office/powerpoint/2010/main" val="12828642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en-CA" smtClean="0"/>
              <a:t>18</a:t>
            </a:fld>
            <a:endParaRPr lang="en-CA" dirty="0"/>
          </a:p>
        </p:txBody>
      </p:sp>
    </p:spTree>
    <p:extLst>
      <p:ext uri="{BB962C8B-B14F-4D97-AF65-F5344CB8AC3E}">
        <p14:creationId xmlns:p14="http://schemas.microsoft.com/office/powerpoint/2010/main" val="35571786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19</a:t>
            </a:fld>
            <a:endParaRPr lang="en-CA" dirty="0"/>
          </a:p>
        </p:txBody>
      </p:sp>
    </p:spTree>
    <p:extLst>
      <p:ext uri="{BB962C8B-B14F-4D97-AF65-F5344CB8AC3E}">
        <p14:creationId xmlns:p14="http://schemas.microsoft.com/office/powerpoint/2010/main" val="611329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Complexity</a:t>
            </a:r>
            <a:r>
              <a:rPr lang="en-US" baseline="0" dirty="0"/>
              <a:t> image is a Creative Commons 3.0 </a:t>
            </a:r>
            <a:r>
              <a:rPr lang="en-US" baseline="0" dirty="0" err="1"/>
              <a:t>licenced</a:t>
            </a:r>
            <a:r>
              <a:rPr lang="en-US" baseline="0" dirty="0"/>
              <a:t> image from </a:t>
            </a:r>
            <a:r>
              <a:rPr lang="en-US" baseline="0" dirty="0" err="1"/>
              <a:t>user:LukeGoodsell</a:t>
            </a:r>
            <a:r>
              <a:rPr lang="en-US" baseline="0" dirty="0"/>
              <a:t> on Wikimedia commons: https://en.wikipedia.org/wiki/File:Ribosome-Nascent_chain_complex.png</a:t>
            </a:r>
          </a:p>
          <a:p>
            <a:endParaRPr lang="en-US" baseline="0" dirty="0"/>
          </a:p>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2</a:t>
            </a:fld>
            <a:endParaRPr lang="en-CA"/>
          </a:p>
        </p:txBody>
      </p:sp>
    </p:spTree>
    <p:extLst>
      <p:ext uri="{BB962C8B-B14F-4D97-AF65-F5344CB8AC3E}">
        <p14:creationId xmlns:p14="http://schemas.microsoft.com/office/powerpoint/2010/main" val="31868808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en-CA" smtClean="0"/>
              <a:t>20</a:t>
            </a:fld>
            <a:endParaRPr lang="en-CA" dirty="0"/>
          </a:p>
        </p:txBody>
      </p:sp>
    </p:spTree>
    <p:extLst>
      <p:ext uri="{BB962C8B-B14F-4D97-AF65-F5344CB8AC3E}">
        <p14:creationId xmlns:p14="http://schemas.microsoft.com/office/powerpoint/2010/main" val="38470309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a:t>Ipsos</a:t>
            </a:r>
            <a:r>
              <a:rPr lang="en-CA" dirty="0"/>
              <a:t> 2018</a:t>
            </a:r>
          </a:p>
        </p:txBody>
      </p:sp>
      <p:sp>
        <p:nvSpPr>
          <p:cNvPr id="4" name="Slide Number Placeholder 3"/>
          <p:cNvSpPr>
            <a:spLocks noGrp="1"/>
          </p:cNvSpPr>
          <p:nvPr>
            <p:ph type="sldNum" sz="quarter" idx="10"/>
          </p:nvPr>
        </p:nvSpPr>
        <p:spPr/>
        <p:txBody>
          <a:bodyPr/>
          <a:lstStyle/>
          <a:p>
            <a:fld id="{2C6B9CCB-438C-40BC-957B-7312811EEAB1}" type="slidenum">
              <a:rPr lang="en-CA" smtClean="0"/>
              <a:t>21</a:t>
            </a:fld>
            <a:endParaRPr lang="en-CA"/>
          </a:p>
        </p:txBody>
      </p:sp>
    </p:spTree>
    <p:extLst>
      <p:ext uri="{BB962C8B-B14F-4D97-AF65-F5344CB8AC3E}">
        <p14:creationId xmlns:p14="http://schemas.microsoft.com/office/powerpoint/2010/main" val="32639175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en-CA" smtClean="0"/>
              <a:t>22</a:t>
            </a:fld>
            <a:endParaRPr lang="en-CA" dirty="0"/>
          </a:p>
        </p:txBody>
      </p:sp>
    </p:spTree>
    <p:extLst>
      <p:ext uri="{BB962C8B-B14F-4D97-AF65-F5344CB8AC3E}">
        <p14:creationId xmlns:p14="http://schemas.microsoft.com/office/powerpoint/2010/main" val="18566118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23</a:t>
            </a:fld>
            <a:endParaRPr lang="en-CA"/>
          </a:p>
        </p:txBody>
      </p:sp>
    </p:spTree>
    <p:extLst>
      <p:ext uri="{BB962C8B-B14F-4D97-AF65-F5344CB8AC3E}">
        <p14:creationId xmlns:p14="http://schemas.microsoft.com/office/powerpoint/2010/main" val="23632178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https://www.canada.ca/en/government/system/digital-government/responsible-use-ai.html</a:t>
            </a:r>
          </a:p>
        </p:txBody>
      </p:sp>
      <p:sp>
        <p:nvSpPr>
          <p:cNvPr id="4" name="Slide Number Placeholder 3"/>
          <p:cNvSpPr>
            <a:spLocks noGrp="1"/>
          </p:cNvSpPr>
          <p:nvPr>
            <p:ph type="sldNum" sz="quarter" idx="10"/>
          </p:nvPr>
        </p:nvSpPr>
        <p:spPr/>
        <p:txBody>
          <a:bodyPr/>
          <a:lstStyle/>
          <a:p>
            <a:fld id="{2C6B9CCB-438C-40BC-957B-7312811EEAB1}" type="slidenum">
              <a:rPr lang="en-CA" smtClean="0"/>
              <a:t>24</a:t>
            </a:fld>
            <a:endParaRPr lang="en-CA" dirty="0"/>
          </a:p>
        </p:txBody>
      </p:sp>
    </p:spTree>
    <p:extLst>
      <p:ext uri="{BB962C8B-B14F-4D97-AF65-F5344CB8AC3E}">
        <p14:creationId xmlns:p14="http://schemas.microsoft.com/office/powerpoint/2010/main" val="10415181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en-CA" smtClean="0"/>
              <a:t>25</a:t>
            </a:fld>
            <a:endParaRPr lang="en-CA" dirty="0"/>
          </a:p>
        </p:txBody>
      </p:sp>
    </p:spTree>
    <p:extLst>
      <p:ext uri="{BB962C8B-B14F-4D97-AF65-F5344CB8AC3E}">
        <p14:creationId xmlns:p14="http://schemas.microsoft.com/office/powerpoint/2010/main" val="13284052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26</a:t>
            </a:fld>
            <a:endParaRPr lang="en-US"/>
          </a:p>
        </p:txBody>
      </p:sp>
    </p:spTree>
    <p:extLst>
      <p:ext uri="{BB962C8B-B14F-4D97-AF65-F5344CB8AC3E}">
        <p14:creationId xmlns:p14="http://schemas.microsoft.com/office/powerpoint/2010/main" val="23971594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en-CA" smtClean="0"/>
              <a:t>27</a:t>
            </a:fld>
            <a:endParaRPr lang="en-CA" dirty="0"/>
          </a:p>
        </p:txBody>
      </p:sp>
    </p:spTree>
    <p:extLst>
      <p:ext uri="{BB962C8B-B14F-4D97-AF65-F5344CB8AC3E}">
        <p14:creationId xmlns:p14="http://schemas.microsoft.com/office/powerpoint/2010/main" val="39309699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en-CA" smtClean="0"/>
              <a:t>28</a:t>
            </a:fld>
            <a:endParaRPr lang="en-CA" dirty="0"/>
          </a:p>
        </p:txBody>
      </p:sp>
    </p:spTree>
    <p:extLst>
      <p:ext uri="{BB962C8B-B14F-4D97-AF65-F5344CB8AC3E}">
        <p14:creationId xmlns:p14="http://schemas.microsoft.com/office/powerpoint/2010/main" val="1990777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https://blogs.wsj.com/cio/2016/07/18/cio-explainer-what-is-artificial-intelligence/</a:t>
            </a:r>
          </a:p>
        </p:txBody>
      </p:sp>
      <p:sp>
        <p:nvSpPr>
          <p:cNvPr id="4" name="Slide Number Placeholder 3"/>
          <p:cNvSpPr>
            <a:spLocks noGrp="1"/>
          </p:cNvSpPr>
          <p:nvPr>
            <p:ph type="sldNum" sz="quarter" idx="10"/>
          </p:nvPr>
        </p:nvSpPr>
        <p:spPr/>
        <p:txBody>
          <a:bodyPr/>
          <a:lstStyle/>
          <a:p>
            <a:fld id="{2C6B9CCB-438C-40BC-957B-7312811EEAB1}" type="slidenum">
              <a:rPr lang="en-CA" smtClean="0"/>
              <a:t>3</a:t>
            </a:fld>
            <a:endParaRPr lang="en-CA"/>
          </a:p>
        </p:txBody>
      </p:sp>
    </p:spTree>
    <p:extLst>
      <p:ext uri="{BB962C8B-B14F-4D97-AF65-F5344CB8AC3E}">
        <p14:creationId xmlns:p14="http://schemas.microsoft.com/office/powerpoint/2010/main" val="987771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4</a:t>
            </a:fld>
            <a:endParaRPr lang="en-CA"/>
          </a:p>
        </p:txBody>
      </p:sp>
    </p:spTree>
    <p:extLst>
      <p:ext uri="{BB962C8B-B14F-4D97-AF65-F5344CB8AC3E}">
        <p14:creationId xmlns:p14="http://schemas.microsoft.com/office/powerpoint/2010/main" val="1792859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McKinsey: AI will add 1.2 additional GDP growth per year, or 16% higher than otherwise by 2030 with 70% of companies using at least some kind of AI technology. </a:t>
            </a:r>
          </a:p>
          <a:p>
            <a:r>
              <a:rPr lang="en-CA" dirty="0"/>
              <a:t>https://www.mckinsey.com/featured-insights/artificial-intelligence/notes-from-the-ai-frontier-modeling-the-impact-of-ai-on-the-world-economy?reload</a:t>
            </a:r>
          </a:p>
          <a:p>
            <a:endParaRPr lang="en-CA" dirty="0"/>
          </a:p>
          <a:p>
            <a:r>
              <a:rPr lang="en-CA" dirty="0"/>
              <a:t>Leading AI countries could capture an additional 20 to 25 percent in net economic benefits, compared with today, while developing countries might capture only about 5 to 15 percent</a:t>
            </a:r>
          </a:p>
          <a:p>
            <a:endParaRPr lang="en-US" dirty="0"/>
          </a:p>
          <a:p>
            <a:r>
              <a:rPr lang="en-CA" sz="1200" b="0" i="0" u="sng" strike="noStrike" kern="1200" dirty="0">
                <a:solidFill>
                  <a:schemeClr val="tx1"/>
                </a:solidFill>
                <a:effectLst/>
                <a:latin typeface="+mn-lt"/>
                <a:ea typeface="+mn-ea"/>
                <a:cs typeface="+mn-cs"/>
                <a:hlinkClick r:id="rId3"/>
              </a:rPr>
              <a:t>Osborne/Frey</a:t>
            </a:r>
            <a:r>
              <a:rPr lang="en-CA" sz="1200" b="0" i="0" u="none" strike="noStrike" kern="1200" dirty="0">
                <a:solidFill>
                  <a:schemeClr val="tx1"/>
                </a:solidFill>
                <a:effectLst/>
                <a:latin typeface="+mn-lt"/>
                <a:ea typeface="+mn-ea"/>
                <a:cs typeface="+mn-cs"/>
              </a:rPr>
              <a:t> suggest 47 percent of the U.S. workforce is at risk of automation, whereas the </a:t>
            </a:r>
            <a:r>
              <a:rPr lang="en-CA" sz="1200" b="0" i="0" u="sng" strike="noStrike" kern="1200" dirty="0">
                <a:solidFill>
                  <a:schemeClr val="tx1"/>
                </a:solidFill>
                <a:effectLst/>
                <a:latin typeface="+mn-lt"/>
                <a:ea typeface="+mn-ea"/>
                <a:cs typeface="+mn-cs"/>
                <a:hlinkClick r:id="rId4"/>
              </a:rPr>
              <a:t>OECD </a:t>
            </a:r>
            <a:r>
              <a:rPr lang="en-CA" sz="1200" b="0" i="0" u="none" strike="noStrike" kern="1200" dirty="0">
                <a:solidFill>
                  <a:schemeClr val="tx1"/>
                </a:solidFill>
                <a:effectLst/>
                <a:latin typeface="+mn-lt"/>
                <a:ea typeface="+mn-ea"/>
                <a:cs typeface="+mn-cs"/>
              </a:rPr>
              <a:t>suggests that 9 percent of the workforce across OECD countries is at risk, with up to 50 percent of tasks </a:t>
            </a:r>
            <a:r>
              <a:rPr lang="en-CA" sz="1200" b="1" i="0" u="none" strike="noStrike" kern="1200" dirty="0">
                <a:solidFill>
                  <a:schemeClr val="tx1"/>
                </a:solidFill>
                <a:effectLst/>
                <a:latin typeface="+mn-lt"/>
                <a:ea typeface="+mn-ea"/>
                <a:cs typeface="+mn-cs"/>
              </a:rPr>
              <a:t>changing </a:t>
            </a:r>
            <a:r>
              <a:rPr lang="en-CA" sz="1200" b="0" i="0" u="none" strike="noStrike" kern="1200" dirty="0">
                <a:solidFill>
                  <a:schemeClr val="tx1"/>
                </a:solidFill>
                <a:effectLst/>
                <a:latin typeface="+mn-lt"/>
                <a:ea typeface="+mn-ea"/>
                <a:cs typeface="+mn-cs"/>
              </a:rPr>
              <a:t>for an additional 25 percent.</a:t>
            </a:r>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5</a:t>
            </a:fld>
            <a:endParaRPr lang="en-CA"/>
          </a:p>
        </p:txBody>
      </p:sp>
    </p:spTree>
    <p:extLst>
      <p:ext uri="{BB962C8B-B14F-4D97-AF65-F5344CB8AC3E}">
        <p14:creationId xmlns:p14="http://schemas.microsoft.com/office/powerpoint/2010/main" val="713553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6</a:t>
            </a:fld>
            <a:endParaRPr lang="en-CA"/>
          </a:p>
        </p:txBody>
      </p:sp>
    </p:spTree>
    <p:extLst>
      <p:ext uri="{BB962C8B-B14F-4D97-AF65-F5344CB8AC3E}">
        <p14:creationId xmlns:p14="http://schemas.microsoft.com/office/powerpoint/2010/main" val="15930546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7</a:t>
            </a:fld>
            <a:endParaRPr lang="en-CA"/>
          </a:p>
        </p:txBody>
      </p:sp>
    </p:spTree>
    <p:extLst>
      <p:ext uri="{BB962C8B-B14F-4D97-AF65-F5344CB8AC3E}">
        <p14:creationId xmlns:p14="http://schemas.microsoft.com/office/powerpoint/2010/main" val="1592694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a:t>Ipsos</a:t>
            </a:r>
            <a:r>
              <a:rPr lang="en-CA" dirty="0"/>
              <a:t> 2018</a:t>
            </a:r>
          </a:p>
        </p:txBody>
      </p:sp>
      <p:sp>
        <p:nvSpPr>
          <p:cNvPr id="4" name="Slide Number Placeholder 3"/>
          <p:cNvSpPr>
            <a:spLocks noGrp="1"/>
          </p:cNvSpPr>
          <p:nvPr>
            <p:ph type="sldNum" sz="quarter" idx="10"/>
          </p:nvPr>
        </p:nvSpPr>
        <p:spPr/>
        <p:txBody>
          <a:bodyPr/>
          <a:lstStyle/>
          <a:p>
            <a:fld id="{2C6B9CCB-438C-40BC-957B-7312811EEAB1}" type="slidenum">
              <a:rPr lang="en-CA" smtClean="0"/>
              <a:t>8</a:t>
            </a:fld>
            <a:endParaRPr lang="en-CA"/>
          </a:p>
        </p:txBody>
      </p:sp>
    </p:spTree>
    <p:extLst>
      <p:ext uri="{BB962C8B-B14F-4D97-AF65-F5344CB8AC3E}">
        <p14:creationId xmlns:p14="http://schemas.microsoft.com/office/powerpoint/2010/main" val="767336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en-CA" smtClean="0"/>
              <a:t>9</a:t>
            </a:fld>
            <a:endParaRPr lang="en-CA"/>
          </a:p>
        </p:txBody>
      </p:sp>
    </p:spTree>
    <p:extLst>
      <p:ext uri="{BB962C8B-B14F-4D97-AF65-F5344CB8AC3E}">
        <p14:creationId xmlns:p14="http://schemas.microsoft.com/office/powerpoint/2010/main" val="4101434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AAC5C90E-1CED-46B6-A0EA-7164053D42BA}" type="datetime1">
              <a:rPr lang="en-CA" smtClean="0"/>
              <a:t>2019-12-17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773504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98DB7BB5-1329-4BAD-BCC8-06DCA6339F95}" type="datetime1">
              <a:rPr lang="en-CA" smtClean="0"/>
              <a:t>2019-12-17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1126800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E64FFE56-CBD3-4645-A5A7-596CB84DB731}" type="datetime1">
              <a:rPr lang="en-CA" smtClean="0"/>
              <a:t>2019-12-17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12796651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 Slide 2">
  <p:cSld name="Cover Slide 2">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429712" y="971176"/>
            <a:ext cx="6857200" cy="3612800"/>
          </a:xfrm>
          <a:prstGeom prst="rect">
            <a:avLst/>
          </a:prstGeom>
          <a:noFill/>
          <a:ln>
            <a:noFill/>
          </a:ln>
        </p:spPr>
        <p:txBody>
          <a:bodyPr spcFirstLastPara="1" wrap="square" lIns="0" tIns="0" rIns="0" bIns="0" anchor="b" anchorCtr="0"/>
          <a:lstStyle>
            <a:lvl1pPr lvl="0" algn="l">
              <a:lnSpc>
                <a:spcPct val="90000"/>
              </a:lnSpc>
              <a:spcBef>
                <a:spcPts val="0"/>
              </a:spcBef>
              <a:spcAft>
                <a:spcPts val="0"/>
              </a:spcAft>
              <a:buClr>
                <a:srgbClr val="FFFFFF"/>
              </a:buClr>
              <a:buSzPts val="4200"/>
              <a:buFont typeface="Georgia"/>
              <a:buNone/>
              <a:defRPr sz="5600" u="none">
                <a:solidFill>
                  <a:srgbClr val="FFFFFF"/>
                </a:solidFill>
              </a:defRPr>
            </a:lvl1pPr>
            <a:lvl2pPr lvl="1">
              <a:spcBef>
                <a:spcPts val="0"/>
              </a:spcBef>
              <a:spcAft>
                <a:spcPts val="0"/>
              </a:spcAft>
              <a:buSzPts val="500"/>
              <a:buNone/>
              <a:defRPr/>
            </a:lvl2pPr>
            <a:lvl3pPr lvl="2">
              <a:spcBef>
                <a:spcPts val="0"/>
              </a:spcBef>
              <a:spcAft>
                <a:spcPts val="0"/>
              </a:spcAft>
              <a:buSzPts val="500"/>
              <a:buNone/>
              <a:defRPr/>
            </a:lvl3pPr>
            <a:lvl4pPr lvl="3">
              <a:spcBef>
                <a:spcPts val="0"/>
              </a:spcBef>
              <a:spcAft>
                <a:spcPts val="0"/>
              </a:spcAft>
              <a:buSzPts val="500"/>
              <a:buNone/>
              <a:defRPr/>
            </a:lvl4pPr>
            <a:lvl5pPr lvl="4">
              <a:spcBef>
                <a:spcPts val="0"/>
              </a:spcBef>
              <a:spcAft>
                <a:spcPts val="0"/>
              </a:spcAft>
              <a:buSzPts val="500"/>
              <a:buNone/>
              <a:defRPr/>
            </a:lvl5pPr>
            <a:lvl6pPr lvl="5">
              <a:spcBef>
                <a:spcPts val="0"/>
              </a:spcBef>
              <a:spcAft>
                <a:spcPts val="0"/>
              </a:spcAft>
              <a:buSzPts val="500"/>
              <a:buNone/>
              <a:defRPr/>
            </a:lvl6pPr>
            <a:lvl7pPr lvl="6">
              <a:spcBef>
                <a:spcPts val="0"/>
              </a:spcBef>
              <a:spcAft>
                <a:spcPts val="0"/>
              </a:spcAft>
              <a:buSzPts val="500"/>
              <a:buNone/>
              <a:defRPr/>
            </a:lvl7pPr>
            <a:lvl8pPr lvl="7">
              <a:spcBef>
                <a:spcPts val="0"/>
              </a:spcBef>
              <a:spcAft>
                <a:spcPts val="0"/>
              </a:spcAft>
              <a:buSzPts val="500"/>
              <a:buNone/>
              <a:defRPr/>
            </a:lvl8pPr>
            <a:lvl9pPr lvl="8">
              <a:spcBef>
                <a:spcPts val="0"/>
              </a:spcBef>
              <a:spcAft>
                <a:spcPts val="0"/>
              </a:spcAft>
              <a:buSzPts val="500"/>
              <a:buNone/>
              <a:defRPr/>
            </a:lvl9pPr>
          </a:lstStyle>
          <a:p>
            <a:endParaRPr/>
          </a:p>
        </p:txBody>
      </p:sp>
      <p:sp>
        <p:nvSpPr>
          <p:cNvPr id="14" name="Google Shape;14;p3"/>
          <p:cNvSpPr txBox="1">
            <a:spLocks noGrp="1"/>
          </p:cNvSpPr>
          <p:nvPr>
            <p:ph type="subTitle" idx="1"/>
          </p:nvPr>
        </p:nvSpPr>
        <p:spPr>
          <a:xfrm>
            <a:off x="429712" y="4718940"/>
            <a:ext cx="6857200" cy="1132400"/>
          </a:xfrm>
          <a:prstGeom prst="rect">
            <a:avLst/>
          </a:prstGeom>
          <a:noFill/>
          <a:ln>
            <a:noFill/>
          </a:ln>
        </p:spPr>
        <p:txBody>
          <a:bodyPr spcFirstLastPara="1" wrap="square" lIns="0" tIns="0" rIns="0" bIns="0" anchor="t" anchorCtr="0"/>
          <a:lstStyle>
            <a:lvl1pPr lvl="0" algn="l">
              <a:spcBef>
                <a:spcPts val="0"/>
              </a:spcBef>
              <a:spcAft>
                <a:spcPts val="0"/>
              </a:spcAft>
              <a:buClr>
                <a:schemeClr val="lt1"/>
              </a:buClr>
              <a:buSzPts val="1300"/>
              <a:buNone/>
              <a:defRPr b="1">
                <a:solidFill>
                  <a:schemeClr val="lt1"/>
                </a:solidFill>
              </a:defRPr>
            </a:lvl1pPr>
            <a:lvl2pPr lvl="1" algn="ctr">
              <a:spcBef>
                <a:spcPts val="0"/>
              </a:spcBef>
              <a:spcAft>
                <a:spcPts val="0"/>
              </a:spcAft>
              <a:buClr>
                <a:srgbClr val="888888"/>
              </a:buClr>
              <a:buSzPts val="1300"/>
              <a:buNone/>
              <a:defRPr>
                <a:solidFill>
                  <a:srgbClr val="888888"/>
                </a:solidFill>
              </a:defRPr>
            </a:lvl2pPr>
            <a:lvl3pPr lvl="2" algn="ctr">
              <a:spcBef>
                <a:spcPts val="0"/>
              </a:spcBef>
              <a:spcAft>
                <a:spcPts val="0"/>
              </a:spcAft>
              <a:buClr>
                <a:srgbClr val="888888"/>
              </a:buClr>
              <a:buSzPts val="1300"/>
              <a:buNone/>
              <a:defRPr>
                <a:solidFill>
                  <a:srgbClr val="888888"/>
                </a:solidFill>
              </a:defRPr>
            </a:lvl3pPr>
            <a:lvl4pPr lvl="3" algn="ctr">
              <a:spcBef>
                <a:spcPts val="0"/>
              </a:spcBef>
              <a:spcAft>
                <a:spcPts val="0"/>
              </a:spcAft>
              <a:buClr>
                <a:srgbClr val="888888"/>
              </a:buClr>
              <a:buSzPts val="1300"/>
              <a:buNone/>
              <a:defRPr>
                <a:solidFill>
                  <a:srgbClr val="888888"/>
                </a:solidFill>
              </a:defRPr>
            </a:lvl4pPr>
            <a:lvl5pPr lvl="4" algn="ctr">
              <a:spcBef>
                <a:spcPts val="0"/>
              </a:spcBef>
              <a:spcAft>
                <a:spcPts val="0"/>
              </a:spcAft>
              <a:buClr>
                <a:srgbClr val="888888"/>
              </a:buClr>
              <a:buSzPts val="1300"/>
              <a:buNone/>
              <a:defRPr>
                <a:solidFill>
                  <a:srgbClr val="888888"/>
                </a:solidFill>
              </a:defRPr>
            </a:lvl5pPr>
            <a:lvl6pPr lvl="5" algn="ctr">
              <a:spcBef>
                <a:spcPts val="533"/>
              </a:spcBef>
              <a:spcAft>
                <a:spcPts val="0"/>
              </a:spcAft>
              <a:buClr>
                <a:srgbClr val="888888"/>
              </a:buClr>
              <a:buSzPts val="2000"/>
              <a:buNone/>
              <a:defRPr>
                <a:solidFill>
                  <a:srgbClr val="888888"/>
                </a:solidFill>
              </a:defRPr>
            </a:lvl6pPr>
            <a:lvl7pPr lvl="6" algn="ctr">
              <a:spcBef>
                <a:spcPts val="533"/>
              </a:spcBef>
              <a:spcAft>
                <a:spcPts val="0"/>
              </a:spcAft>
              <a:buClr>
                <a:srgbClr val="888888"/>
              </a:buClr>
              <a:buSzPts val="2000"/>
              <a:buNone/>
              <a:defRPr>
                <a:solidFill>
                  <a:srgbClr val="888888"/>
                </a:solidFill>
              </a:defRPr>
            </a:lvl7pPr>
            <a:lvl8pPr lvl="7" algn="ctr">
              <a:spcBef>
                <a:spcPts val="533"/>
              </a:spcBef>
              <a:spcAft>
                <a:spcPts val="0"/>
              </a:spcAft>
              <a:buClr>
                <a:srgbClr val="888888"/>
              </a:buClr>
              <a:buSzPts val="2000"/>
              <a:buNone/>
              <a:defRPr>
                <a:solidFill>
                  <a:srgbClr val="888888"/>
                </a:solidFill>
              </a:defRPr>
            </a:lvl8pPr>
            <a:lvl9pPr lvl="8" algn="ctr">
              <a:spcBef>
                <a:spcPts val="533"/>
              </a:spcBef>
              <a:spcAft>
                <a:spcPts val="0"/>
              </a:spcAft>
              <a:buClr>
                <a:srgbClr val="888888"/>
              </a:buClr>
              <a:buSzPts val="2000"/>
              <a:buNone/>
              <a:defRPr>
                <a:solidFill>
                  <a:srgbClr val="888888"/>
                </a:solidFill>
              </a:defRPr>
            </a:lvl9pPr>
          </a:lstStyle>
          <a:p>
            <a:endParaRPr/>
          </a:p>
        </p:txBody>
      </p:sp>
    </p:spTree>
    <p:extLst>
      <p:ext uri="{BB962C8B-B14F-4D97-AF65-F5344CB8AC3E}">
        <p14:creationId xmlns:p14="http://schemas.microsoft.com/office/powerpoint/2010/main" val="14651392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ver Slide 2">
  <p:cSld name="Cover Slide 2">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g5afcd8ea15_0_310"/>
          <p:cNvSpPr txBox="1">
            <a:spLocks noGrp="1"/>
          </p:cNvSpPr>
          <p:nvPr>
            <p:ph type="ctrTitle"/>
          </p:nvPr>
        </p:nvSpPr>
        <p:spPr>
          <a:xfrm>
            <a:off x="429713" y="971177"/>
            <a:ext cx="6857200" cy="3612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56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 name="Google Shape;11;g5afcd8ea15_0_310"/>
          <p:cNvSpPr txBox="1">
            <a:spLocks noGrp="1"/>
          </p:cNvSpPr>
          <p:nvPr>
            <p:ph type="subTitle" idx="1"/>
          </p:nvPr>
        </p:nvSpPr>
        <p:spPr>
          <a:xfrm>
            <a:off x="429712" y="4718940"/>
            <a:ext cx="6857200" cy="113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533"/>
              </a:spcBef>
              <a:spcAft>
                <a:spcPts val="0"/>
              </a:spcAft>
              <a:buClr>
                <a:srgbClr val="888888"/>
              </a:buClr>
              <a:buSzPts val="2000"/>
              <a:buNone/>
              <a:defRPr>
                <a:solidFill>
                  <a:srgbClr val="888888"/>
                </a:solidFill>
              </a:defRPr>
            </a:lvl6pPr>
            <a:lvl7pPr lvl="6" algn="ctr">
              <a:lnSpc>
                <a:spcPct val="100000"/>
              </a:lnSpc>
              <a:spcBef>
                <a:spcPts val="533"/>
              </a:spcBef>
              <a:spcAft>
                <a:spcPts val="0"/>
              </a:spcAft>
              <a:buClr>
                <a:srgbClr val="888888"/>
              </a:buClr>
              <a:buSzPts val="2000"/>
              <a:buNone/>
              <a:defRPr>
                <a:solidFill>
                  <a:srgbClr val="888888"/>
                </a:solidFill>
              </a:defRPr>
            </a:lvl7pPr>
            <a:lvl8pPr lvl="7" algn="ctr">
              <a:lnSpc>
                <a:spcPct val="100000"/>
              </a:lnSpc>
              <a:spcBef>
                <a:spcPts val="533"/>
              </a:spcBef>
              <a:spcAft>
                <a:spcPts val="0"/>
              </a:spcAft>
              <a:buClr>
                <a:srgbClr val="888888"/>
              </a:buClr>
              <a:buSzPts val="2000"/>
              <a:buNone/>
              <a:defRPr>
                <a:solidFill>
                  <a:srgbClr val="888888"/>
                </a:solidFill>
              </a:defRPr>
            </a:lvl8pPr>
            <a:lvl9pPr lvl="8" algn="ctr">
              <a:lnSpc>
                <a:spcPct val="100000"/>
              </a:lnSpc>
              <a:spcBef>
                <a:spcPts val="533"/>
              </a:spcBef>
              <a:spcAft>
                <a:spcPts val="0"/>
              </a:spcAft>
              <a:buClr>
                <a:srgbClr val="888888"/>
              </a:buClr>
              <a:buSzPts val="2000"/>
              <a:buNone/>
              <a:defRPr>
                <a:solidFill>
                  <a:srgbClr val="888888"/>
                </a:solidFill>
              </a:defRPr>
            </a:lvl9pPr>
          </a:lstStyle>
          <a:p>
            <a:endParaRPr/>
          </a:p>
        </p:txBody>
      </p:sp>
    </p:spTree>
    <p:extLst>
      <p:ext uri="{BB962C8B-B14F-4D97-AF65-F5344CB8AC3E}">
        <p14:creationId xmlns:p14="http://schemas.microsoft.com/office/powerpoint/2010/main" val="11839253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content and image">
  <p:cSld name="Title, content and image">
    <p:spTree>
      <p:nvGrpSpPr>
        <p:cNvPr id="1" name="Shape 12"/>
        <p:cNvGrpSpPr/>
        <p:nvPr/>
      </p:nvGrpSpPr>
      <p:grpSpPr>
        <a:xfrm>
          <a:off x="0" y="0"/>
          <a:ext cx="0" cy="0"/>
          <a:chOff x="0" y="0"/>
          <a:chExt cx="0" cy="0"/>
        </a:xfrm>
      </p:grpSpPr>
      <p:sp>
        <p:nvSpPr>
          <p:cNvPr id="13" name="Google Shape;13;g5afcd8ea15_0_336"/>
          <p:cNvSpPr txBox="1">
            <a:spLocks noGrp="1"/>
          </p:cNvSpPr>
          <p:nvPr>
            <p:ph type="title"/>
          </p:nvPr>
        </p:nvSpPr>
        <p:spPr>
          <a:xfrm>
            <a:off x="427877" y="1171223"/>
            <a:ext cx="5243600" cy="17580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 name="Google Shape;14;g5afcd8ea15_0_336"/>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15" name="Google Shape;15;g5afcd8ea15_0_336"/>
          <p:cNvSpPr txBox="1">
            <a:spLocks noGrp="1"/>
          </p:cNvSpPr>
          <p:nvPr>
            <p:ph type="body" idx="1"/>
          </p:nvPr>
        </p:nvSpPr>
        <p:spPr>
          <a:xfrm>
            <a:off x="426720" y="3262489"/>
            <a:ext cx="5244800" cy="25892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dk1"/>
              </a:buClr>
              <a:buSzPts val="1400"/>
              <a:buNone/>
              <a:defRPr/>
            </a:lvl1pPr>
            <a:lvl2pPr marL="1219170" lvl="1" indent="-423323" algn="l">
              <a:lnSpc>
                <a:spcPct val="100000"/>
              </a:lnSpc>
              <a:spcBef>
                <a:spcPts val="0"/>
              </a:spcBef>
              <a:spcAft>
                <a:spcPts val="0"/>
              </a:spcAft>
              <a:buClr>
                <a:schemeClr val="dk1"/>
              </a:buClr>
              <a:buSzPts val="1400"/>
              <a:buChar char="•"/>
              <a:defRPr/>
            </a:lvl2pPr>
            <a:lvl3pPr marL="1828754" lvl="2" indent="-423323" algn="l">
              <a:lnSpc>
                <a:spcPct val="100000"/>
              </a:lnSpc>
              <a:spcBef>
                <a:spcPts val="0"/>
              </a:spcBef>
              <a:spcAft>
                <a:spcPts val="0"/>
              </a:spcAft>
              <a:buClr>
                <a:schemeClr val="dk1"/>
              </a:buClr>
              <a:buSzPts val="1400"/>
              <a:buChar char="•"/>
              <a:defRPr/>
            </a:lvl3pPr>
            <a:lvl4pPr marL="2438339" lvl="3" indent="-423323" algn="l">
              <a:lnSpc>
                <a:spcPct val="100000"/>
              </a:lnSpc>
              <a:spcBef>
                <a:spcPts val="0"/>
              </a:spcBef>
              <a:spcAft>
                <a:spcPts val="0"/>
              </a:spcAft>
              <a:buClr>
                <a:schemeClr val="dk1"/>
              </a:buClr>
              <a:buSzPts val="1400"/>
              <a:buChar char="•"/>
              <a:defRPr/>
            </a:lvl4pPr>
            <a:lvl5pPr marL="3047924" lvl="4" indent="-304792" algn="l">
              <a:lnSpc>
                <a:spcPct val="100000"/>
              </a:lnSpc>
              <a:spcBef>
                <a:spcPts val="0"/>
              </a:spcBef>
              <a:spcAft>
                <a:spcPts val="0"/>
              </a:spcAft>
              <a:buClr>
                <a:schemeClr val="dk1"/>
              </a:buClr>
              <a:buSzPts val="1400"/>
              <a:buNone/>
              <a:defRPr/>
            </a:lvl5pPr>
            <a:lvl6pPr marL="3657509" lvl="5" indent="-423323" algn="l">
              <a:lnSpc>
                <a:spcPct val="100000"/>
              </a:lnSpc>
              <a:spcBef>
                <a:spcPts val="400"/>
              </a:spcBef>
              <a:spcAft>
                <a:spcPts val="0"/>
              </a:spcAft>
              <a:buClr>
                <a:schemeClr val="dk1"/>
              </a:buClr>
              <a:buSzPts val="1400"/>
              <a:buChar char="•"/>
              <a:defRPr/>
            </a:lvl6pPr>
            <a:lvl7pPr marL="4267093" lvl="6" indent="-423323" algn="l">
              <a:lnSpc>
                <a:spcPct val="100000"/>
              </a:lnSpc>
              <a:spcBef>
                <a:spcPts val="400"/>
              </a:spcBef>
              <a:spcAft>
                <a:spcPts val="0"/>
              </a:spcAft>
              <a:buClr>
                <a:schemeClr val="dk1"/>
              </a:buClr>
              <a:buSzPts val="1400"/>
              <a:buChar char="•"/>
              <a:defRPr/>
            </a:lvl7pPr>
            <a:lvl8pPr marL="4876678" lvl="7" indent="-423323" algn="l">
              <a:lnSpc>
                <a:spcPct val="100000"/>
              </a:lnSpc>
              <a:spcBef>
                <a:spcPts val="400"/>
              </a:spcBef>
              <a:spcAft>
                <a:spcPts val="0"/>
              </a:spcAft>
              <a:buClr>
                <a:schemeClr val="dk1"/>
              </a:buClr>
              <a:buSzPts val="1400"/>
              <a:buChar char="•"/>
              <a:defRPr/>
            </a:lvl8pPr>
            <a:lvl9pPr marL="5486263" lvl="8" indent="-423323" algn="l">
              <a:lnSpc>
                <a:spcPct val="100000"/>
              </a:lnSpc>
              <a:spcBef>
                <a:spcPts val="400"/>
              </a:spcBef>
              <a:spcAft>
                <a:spcPts val="0"/>
              </a:spcAft>
              <a:buClr>
                <a:schemeClr val="dk1"/>
              </a:buClr>
              <a:buSzPts val="1400"/>
              <a:buChar char="•"/>
              <a:defRPr/>
            </a:lvl9pPr>
          </a:lstStyle>
          <a:p>
            <a:endParaRPr/>
          </a:p>
        </p:txBody>
      </p:sp>
      <p:sp>
        <p:nvSpPr>
          <p:cNvPr id="16" name="Google Shape;16;g5afcd8ea15_0_336"/>
          <p:cNvSpPr>
            <a:spLocks noGrp="1"/>
          </p:cNvSpPr>
          <p:nvPr>
            <p:ph type="pic" idx="2"/>
          </p:nvPr>
        </p:nvSpPr>
        <p:spPr>
          <a:xfrm>
            <a:off x="6730124" y="304801"/>
            <a:ext cx="5220800" cy="5546800"/>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1"/>
              </a:buClr>
              <a:buSzPts val="1400"/>
              <a:buFont typeface="Arial"/>
              <a:buNone/>
              <a:defRPr sz="1867"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67" b="1" i="0" u="none" strike="noStrike" cap="none">
                <a:solidFill>
                  <a:schemeClr val="dk1"/>
                </a:solidFill>
                <a:latin typeface="Arial"/>
                <a:ea typeface="Arial"/>
                <a:cs typeface="Arial"/>
                <a:sym typeface="Arial"/>
              </a:defRPr>
            </a:lvl5pPr>
            <a:lvl6pPr marR="0" lvl="5"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6pPr>
            <a:lvl7pPr marR="0" lvl="6"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7pPr>
            <a:lvl8pPr marR="0" lvl="7"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8pPr>
            <a:lvl9pPr marR="0" lvl="8"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4622221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7"/>
        <p:cNvGrpSpPr/>
        <p:nvPr/>
      </p:nvGrpSpPr>
      <p:grpSpPr>
        <a:xfrm>
          <a:off x="0" y="0"/>
          <a:ext cx="0" cy="0"/>
          <a:chOff x="0" y="0"/>
          <a:chExt cx="0" cy="0"/>
        </a:xfrm>
      </p:grpSpPr>
      <p:sp>
        <p:nvSpPr>
          <p:cNvPr id="18" name="Google Shape;18;g5afcd8ea15_0_321"/>
          <p:cNvSpPr txBox="1">
            <a:spLocks noGrp="1"/>
          </p:cNvSpPr>
          <p:nvPr>
            <p:ph type="title"/>
          </p:nvPr>
        </p:nvSpPr>
        <p:spPr>
          <a:xfrm>
            <a:off x="427877" y="190501"/>
            <a:ext cx="11336400" cy="1087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9" name="Google Shape;19;g5afcd8ea15_0_321"/>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3619279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0"/>
        <p:cNvGrpSpPr/>
        <p:nvPr/>
      </p:nvGrpSpPr>
      <p:grpSpPr>
        <a:xfrm>
          <a:off x="0" y="0"/>
          <a:ext cx="0" cy="0"/>
          <a:chOff x="0" y="0"/>
          <a:chExt cx="0" cy="0"/>
        </a:xfrm>
      </p:grpSpPr>
      <p:sp>
        <p:nvSpPr>
          <p:cNvPr id="21" name="Google Shape;21;p34"/>
          <p:cNvSpPr txBox="1">
            <a:spLocks noGrp="1"/>
          </p:cNvSpPr>
          <p:nvPr>
            <p:ph type="title"/>
          </p:nvPr>
        </p:nvSpPr>
        <p:spPr>
          <a:xfrm>
            <a:off x="427879" y="190502"/>
            <a:ext cx="11336245" cy="1087687"/>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4"/>
          <p:cNvSpPr txBox="1">
            <a:spLocks noGrp="1"/>
          </p:cNvSpPr>
          <p:nvPr>
            <p:ph type="body" idx="1"/>
          </p:nvPr>
        </p:nvSpPr>
        <p:spPr>
          <a:xfrm>
            <a:off x="426720" y="1600204"/>
            <a:ext cx="11338560" cy="4248877"/>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dk1"/>
              </a:buClr>
              <a:buSzPts val="1800"/>
              <a:buNone/>
              <a:defRPr/>
            </a:lvl1pPr>
            <a:lvl2pPr marL="1219170" lvl="1" indent="-457189" algn="l">
              <a:lnSpc>
                <a:spcPct val="100000"/>
              </a:lnSpc>
              <a:spcBef>
                <a:spcPts val="0"/>
              </a:spcBef>
              <a:spcAft>
                <a:spcPts val="0"/>
              </a:spcAft>
              <a:buClr>
                <a:schemeClr val="dk1"/>
              </a:buClr>
              <a:buSzPts val="1800"/>
              <a:buChar char="•"/>
              <a:defRPr/>
            </a:lvl2pPr>
            <a:lvl3pPr marL="1828754" lvl="2" indent="-457189" algn="l">
              <a:lnSpc>
                <a:spcPct val="100000"/>
              </a:lnSpc>
              <a:spcBef>
                <a:spcPts val="0"/>
              </a:spcBef>
              <a:spcAft>
                <a:spcPts val="0"/>
              </a:spcAft>
              <a:buClr>
                <a:schemeClr val="dk1"/>
              </a:buClr>
              <a:buSzPts val="1800"/>
              <a:buChar char="•"/>
              <a:defRPr/>
            </a:lvl3pPr>
            <a:lvl4pPr marL="2438339" lvl="3" indent="-457189" algn="l">
              <a:lnSpc>
                <a:spcPct val="100000"/>
              </a:lnSpc>
              <a:spcBef>
                <a:spcPts val="0"/>
              </a:spcBef>
              <a:spcAft>
                <a:spcPts val="0"/>
              </a:spcAft>
              <a:buClr>
                <a:schemeClr val="dk1"/>
              </a:buClr>
              <a:buSzPts val="1800"/>
              <a:buChar char="•"/>
              <a:defRPr/>
            </a:lvl4pPr>
            <a:lvl5pPr marL="3047924" lvl="4" indent="-304792" algn="l">
              <a:lnSpc>
                <a:spcPct val="100000"/>
              </a:lnSpc>
              <a:spcBef>
                <a:spcPts val="0"/>
              </a:spcBef>
              <a:spcAft>
                <a:spcPts val="0"/>
              </a:spcAft>
              <a:buClr>
                <a:schemeClr val="dk1"/>
              </a:buClr>
              <a:buSzPts val="1800"/>
              <a:buNone/>
              <a:defRPr/>
            </a:lvl5pPr>
            <a:lvl6pPr marL="3657509" lvl="5" indent="-457189" algn="l">
              <a:lnSpc>
                <a:spcPct val="100000"/>
              </a:lnSpc>
              <a:spcBef>
                <a:spcPts val="360"/>
              </a:spcBef>
              <a:spcAft>
                <a:spcPts val="0"/>
              </a:spcAft>
              <a:buClr>
                <a:schemeClr val="dk1"/>
              </a:buClr>
              <a:buSzPts val="1800"/>
              <a:buChar char="•"/>
              <a:defRPr/>
            </a:lvl6pPr>
            <a:lvl7pPr marL="4267093" lvl="6" indent="-457189" algn="l">
              <a:lnSpc>
                <a:spcPct val="100000"/>
              </a:lnSpc>
              <a:spcBef>
                <a:spcPts val="360"/>
              </a:spcBef>
              <a:spcAft>
                <a:spcPts val="0"/>
              </a:spcAft>
              <a:buClr>
                <a:schemeClr val="dk1"/>
              </a:buClr>
              <a:buSzPts val="1800"/>
              <a:buChar char="•"/>
              <a:defRPr/>
            </a:lvl7pPr>
            <a:lvl8pPr marL="4876678" lvl="7" indent="-457189" algn="l">
              <a:lnSpc>
                <a:spcPct val="100000"/>
              </a:lnSpc>
              <a:spcBef>
                <a:spcPts val="360"/>
              </a:spcBef>
              <a:spcAft>
                <a:spcPts val="0"/>
              </a:spcAft>
              <a:buClr>
                <a:schemeClr val="dk1"/>
              </a:buClr>
              <a:buSzPts val="1800"/>
              <a:buChar char="•"/>
              <a:defRPr/>
            </a:lvl8pPr>
            <a:lvl9pPr marL="5486263" lvl="8" indent="-457189" algn="l">
              <a:lnSpc>
                <a:spcPct val="100000"/>
              </a:lnSpc>
              <a:spcBef>
                <a:spcPts val="360"/>
              </a:spcBef>
              <a:spcAft>
                <a:spcPts val="0"/>
              </a:spcAft>
              <a:buClr>
                <a:schemeClr val="dk1"/>
              </a:buClr>
              <a:buSzPts val="1800"/>
              <a:buChar char="•"/>
              <a:defRPr/>
            </a:lvl9pPr>
          </a:lstStyle>
          <a:p>
            <a:endParaRPr/>
          </a:p>
        </p:txBody>
      </p:sp>
      <p:sp>
        <p:nvSpPr>
          <p:cNvPr id="23" name="Google Shape;23;p34"/>
          <p:cNvSpPr txBox="1">
            <a:spLocks noGrp="1"/>
          </p:cNvSpPr>
          <p:nvPr>
            <p:ph type="sldNum" idx="12"/>
          </p:nvPr>
        </p:nvSpPr>
        <p:spPr>
          <a:xfrm>
            <a:off x="5893427" y="6467812"/>
            <a:ext cx="405147" cy="191003"/>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010268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3_Title, content and image">
  <p:cSld name="3_Title, content and image">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427878" y="1171223"/>
            <a:ext cx="5243521" cy="1757964"/>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28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6" name="Google Shape;26;p7"/>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27" name="Google Shape;27;p7"/>
          <p:cNvSpPr txBox="1">
            <a:spLocks noGrp="1"/>
          </p:cNvSpPr>
          <p:nvPr>
            <p:ph type="body" idx="1"/>
          </p:nvPr>
        </p:nvSpPr>
        <p:spPr>
          <a:xfrm>
            <a:off x="426721" y="3262490"/>
            <a:ext cx="5244679" cy="2589036"/>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SzPts val="1400"/>
              <a:buNone/>
              <a:defRPr/>
            </a:lvl1pPr>
            <a:lvl2pPr marL="1219170" lvl="1" indent="-423323" algn="l">
              <a:lnSpc>
                <a:spcPct val="100000"/>
              </a:lnSpc>
              <a:spcBef>
                <a:spcPts val="0"/>
              </a:spcBef>
              <a:spcAft>
                <a:spcPts val="0"/>
              </a:spcAft>
              <a:buSzPts val="1400"/>
              <a:buChar char="•"/>
              <a:defRPr/>
            </a:lvl2pPr>
            <a:lvl3pPr marL="1828754" lvl="2" indent="-423323" algn="l">
              <a:lnSpc>
                <a:spcPct val="100000"/>
              </a:lnSpc>
              <a:spcBef>
                <a:spcPts val="0"/>
              </a:spcBef>
              <a:spcAft>
                <a:spcPts val="0"/>
              </a:spcAft>
              <a:buSzPts val="1400"/>
              <a:buChar char="•"/>
              <a:defRPr/>
            </a:lvl3pPr>
            <a:lvl4pPr marL="2438339" lvl="3" indent="-423323" algn="l">
              <a:lnSpc>
                <a:spcPct val="100000"/>
              </a:lnSpc>
              <a:spcBef>
                <a:spcPts val="0"/>
              </a:spcBef>
              <a:spcAft>
                <a:spcPts val="0"/>
              </a:spcAft>
              <a:buSzPts val="1400"/>
              <a:buChar char="•"/>
              <a:defRPr/>
            </a:lvl4pPr>
            <a:lvl5pPr marL="3047924" lvl="4" indent="-304792" algn="l">
              <a:lnSpc>
                <a:spcPct val="100000"/>
              </a:lnSpc>
              <a:spcBef>
                <a:spcPts val="0"/>
              </a:spcBef>
              <a:spcAft>
                <a:spcPts val="0"/>
              </a:spcAft>
              <a:buSzPts val="1400"/>
              <a:buNone/>
              <a:defRPr/>
            </a:lvl5pPr>
            <a:lvl6pPr marL="3657509" lvl="5" indent="-474121" algn="l">
              <a:lnSpc>
                <a:spcPct val="100000"/>
              </a:lnSpc>
              <a:spcBef>
                <a:spcPts val="533"/>
              </a:spcBef>
              <a:spcAft>
                <a:spcPts val="0"/>
              </a:spcAft>
              <a:buSzPts val="2000"/>
              <a:buChar char="•"/>
              <a:defRPr/>
            </a:lvl6pPr>
            <a:lvl7pPr marL="4267093" lvl="6" indent="-474121" algn="l">
              <a:lnSpc>
                <a:spcPct val="100000"/>
              </a:lnSpc>
              <a:spcBef>
                <a:spcPts val="533"/>
              </a:spcBef>
              <a:spcAft>
                <a:spcPts val="0"/>
              </a:spcAft>
              <a:buSzPts val="2000"/>
              <a:buChar char="•"/>
              <a:defRPr/>
            </a:lvl7pPr>
            <a:lvl8pPr marL="4876678" lvl="7" indent="-474121" algn="l">
              <a:lnSpc>
                <a:spcPct val="100000"/>
              </a:lnSpc>
              <a:spcBef>
                <a:spcPts val="533"/>
              </a:spcBef>
              <a:spcAft>
                <a:spcPts val="0"/>
              </a:spcAft>
              <a:buSzPts val="2000"/>
              <a:buChar char="•"/>
              <a:defRPr/>
            </a:lvl8pPr>
            <a:lvl9pPr marL="5486263" lvl="8" indent="-474121" algn="l">
              <a:lnSpc>
                <a:spcPct val="100000"/>
              </a:lnSpc>
              <a:spcBef>
                <a:spcPts val="533"/>
              </a:spcBef>
              <a:spcAft>
                <a:spcPts val="0"/>
              </a:spcAft>
              <a:buSzPts val="2000"/>
              <a:buChar char="•"/>
              <a:defRPr/>
            </a:lvl9pPr>
          </a:lstStyle>
          <a:p>
            <a:endParaRPr/>
          </a:p>
        </p:txBody>
      </p:sp>
      <p:sp>
        <p:nvSpPr>
          <p:cNvPr id="28" name="Google Shape;28;p7"/>
          <p:cNvSpPr>
            <a:spLocks noGrp="1"/>
          </p:cNvSpPr>
          <p:nvPr>
            <p:ph type="pic" idx="2"/>
          </p:nvPr>
        </p:nvSpPr>
        <p:spPr>
          <a:xfrm>
            <a:off x="6730124" y="304800"/>
            <a:ext cx="5220608" cy="5546725"/>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1"/>
              </a:buClr>
              <a:buSzPts val="1400"/>
              <a:buFont typeface="Arial"/>
              <a:buNone/>
              <a:defRPr sz="1867"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67" b="1" i="0" u="none" strike="noStrike" cap="none">
                <a:solidFill>
                  <a:schemeClr val="dk1"/>
                </a:solidFill>
                <a:latin typeface="Arial"/>
                <a:ea typeface="Arial"/>
                <a:cs typeface="Arial"/>
                <a:sym typeface="Arial"/>
              </a:defRPr>
            </a:lvl5pPr>
            <a:lvl6pPr marR="0" lvl="5"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6pPr>
            <a:lvl7pPr marR="0" lvl="6"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7pPr>
            <a:lvl8pPr marR="0" lvl="7"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8pPr>
            <a:lvl9pPr marR="0" lvl="8"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20795820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2 contents">
  <p:cSld name="Title and 2 contents">
    <p:spTree>
      <p:nvGrpSpPr>
        <p:cNvPr id="1" name="Shape 29"/>
        <p:cNvGrpSpPr/>
        <p:nvPr/>
      </p:nvGrpSpPr>
      <p:grpSpPr>
        <a:xfrm>
          <a:off x="0" y="0"/>
          <a:ext cx="0" cy="0"/>
          <a:chOff x="0" y="0"/>
          <a:chExt cx="0" cy="0"/>
        </a:xfrm>
      </p:grpSpPr>
      <p:sp>
        <p:nvSpPr>
          <p:cNvPr id="30" name="Google Shape;30;g5afcd8ea15_0_316"/>
          <p:cNvSpPr txBox="1">
            <a:spLocks noGrp="1"/>
          </p:cNvSpPr>
          <p:nvPr>
            <p:ph type="title"/>
          </p:nvPr>
        </p:nvSpPr>
        <p:spPr>
          <a:xfrm>
            <a:off x="427877" y="190501"/>
            <a:ext cx="11336400" cy="1087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1" name="Google Shape;31;g5afcd8ea15_0_316"/>
          <p:cNvSpPr txBox="1">
            <a:spLocks noGrp="1"/>
          </p:cNvSpPr>
          <p:nvPr>
            <p:ph type="body" idx="1"/>
          </p:nvPr>
        </p:nvSpPr>
        <p:spPr>
          <a:xfrm>
            <a:off x="426720" y="1600203"/>
            <a:ext cx="5485600" cy="42488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dk1"/>
              </a:buClr>
              <a:buSzPts val="1400"/>
              <a:buNone/>
              <a:defRPr/>
            </a:lvl1pPr>
            <a:lvl2pPr marL="1219170" lvl="1" indent="-423323" algn="l">
              <a:lnSpc>
                <a:spcPct val="100000"/>
              </a:lnSpc>
              <a:spcBef>
                <a:spcPts val="0"/>
              </a:spcBef>
              <a:spcAft>
                <a:spcPts val="0"/>
              </a:spcAft>
              <a:buClr>
                <a:schemeClr val="dk1"/>
              </a:buClr>
              <a:buSzPts val="1400"/>
              <a:buChar char="•"/>
              <a:defRPr/>
            </a:lvl2pPr>
            <a:lvl3pPr marL="1828754" lvl="2" indent="-423323" algn="l">
              <a:lnSpc>
                <a:spcPct val="100000"/>
              </a:lnSpc>
              <a:spcBef>
                <a:spcPts val="0"/>
              </a:spcBef>
              <a:spcAft>
                <a:spcPts val="0"/>
              </a:spcAft>
              <a:buClr>
                <a:schemeClr val="dk1"/>
              </a:buClr>
              <a:buSzPts val="1400"/>
              <a:buChar char="•"/>
              <a:defRPr/>
            </a:lvl3pPr>
            <a:lvl4pPr marL="2438339" lvl="3" indent="-423323" algn="l">
              <a:lnSpc>
                <a:spcPct val="100000"/>
              </a:lnSpc>
              <a:spcBef>
                <a:spcPts val="0"/>
              </a:spcBef>
              <a:spcAft>
                <a:spcPts val="0"/>
              </a:spcAft>
              <a:buClr>
                <a:schemeClr val="dk1"/>
              </a:buClr>
              <a:buSzPts val="1400"/>
              <a:buChar char="•"/>
              <a:defRPr/>
            </a:lvl4pPr>
            <a:lvl5pPr marL="3047924" lvl="4" indent="-304792" algn="l">
              <a:lnSpc>
                <a:spcPct val="100000"/>
              </a:lnSpc>
              <a:spcBef>
                <a:spcPts val="0"/>
              </a:spcBef>
              <a:spcAft>
                <a:spcPts val="0"/>
              </a:spcAft>
              <a:buClr>
                <a:schemeClr val="dk1"/>
              </a:buClr>
              <a:buSzPts val="1400"/>
              <a:buNone/>
              <a:defRPr/>
            </a:lvl5pPr>
            <a:lvl6pPr marL="3657509" lvl="5" indent="-423323" algn="l">
              <a:lnSpc>
                <a:spcPct val="100000"/>
              </a:lnSpc>
              <a:spcBef>
                <a:spcPts val="400"/>
              </a:spcBef>
              <a:spcAft>
                <a:spcPts val="0"/>
              </a:spcAft>
              <a:buClr>
                <a:schemeClr val="dk1"/>
              </a:buClr>
              <a:buSzPts val="1400"/>
              <a:buChar char="•"/>
              <a:defRPr/>
            </a:lvl6pPr>
            <a:lvl7pPr marL="4267093" lvl="6" indent="-423323" algn="l">
              <a:lnSpc>
                <a:spcPct val="100000"/>
              </a:lnSpc>
              <a:spcBef>
                <a:spcPts val="400"/>
              </a:spcBef>
              <a:spcAft>
                <a:spcPts val="0"/>
              </a:spcAft>
              <a:buClr>
                <a:schemeClr val="dk1"/>
              </a:buClr>
              <a:buSzPts val="1400"/>
              <a:buChar char="•"/>
              <a:defRPr/>
            </a:lvl7pPr>
            <a:lvl8pPr marL="4876678" lvl="7" indent="-423323" algn="l">
              <a:lnSpc>
                <a:spcPct val="100000"/>
              </a:lnSpc>
              <a:spcBef>
                <a:spcPts val="400"/>
              </a:spcBef>
              <a:spcAft>
                <a:spcPts val="0"/>
              </a:spcAft>
              <a:buClr>
                <a:schemeClr val="dk1"/>
              </a:buClr>
              <a:buSzPts val="1400"/>
              <a:buChar char="•"/>
              <a:defRPr/>
            </a:lvl8pPr>
            <a:lvl9pPr marL="5486263" lvl="8" indent="-423323" algn="l">
              <a:lnSpc>
                <a:spcPct val="100000"/>
              </a:lnSpc>
              <a:spcBef>
                <a:spcPts val="400"/>
              </a:spcBef>
              <a:spcAft>
                <a:spcPts val="0"/>
              </a:spcAft>
              <a:buClr>
                <a:schemeClr val="dk1"/>
              </a:buClr>
              <a:buSzPts val="1400"/>
              <a:buChar char="•"/>
              <a:defRPr/>
            </a:lvl9pPr>
          </a:lstStyle>
          <a:p>
            <a:endParaRPr/>
          </a:p>
        </p:txBody>
      </p:sp>
      <p:sp>
        <p:nvSpPr>
          <p:cNvPr id="32" name="Google Shape;32;g5afcd8ea15_0_316"/>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33" name="Google Shape;33;g5afcd8ea15_0_316"/>
          <p:cNvSpPr txBox="1">
            <a:spLocks noGrp="1"/>
          </p:cNvSpPr>
          <p:nvPr>
            <p:ph type="body" idx="2"/>
          </p:nvPr>
        </p:nvSpPr>
        <p:spPr>
          <a:xfrm>
            <a:off x="6278437" y="1600203"/>
            <a:ext cx="5485600" cy="42488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dk1"/>
              </a:buClr>
              <a:buSzPts val="1400"/>
              <a:buNone/>
              <a:defRPr/>
            </a:lvl1pPr>
            <a:lvl2pPr marL="1219170" lvl="1" indent="-423323" algn="l">
              <a:lnSpc>
                <a:spcPct val="100000"/>
              </a:lnSpc>
              <a:spcBef>
                <a:spcPts val="0"/>
              </a:spcBef>
              <a:spcAft>
                <a:spcPts val="0"/>
              </a:spcAft>
              <a:buClr>
                <a:schemeClr val="dk1"/>
              </a:buClr>
              <a:buSzPts val="1400"/>
              <a:buChar char="•"/>
              <a:defRPr/>
            </a:lvl2pPr>
            <a:lvl3pPr marL="1828754" lvl="2" indent="-423323" algn="l">
              <a:lnSpc>
                <a:spcPct val="100000"/>
              </a:lnSpc>
              <a:spcBef>
                <a:spcPts val="0"/>
              </a:spcBef>
              <a:spcAft>
                <a:spcPts val="0"/>
              </a:spcAft>
              <a:buClr>
                <a:schemeClr val="dk1"/>
              </a:buClr>
              <a:buSzPts val="1400"/>
              <a:buChar char="•"/>
              <a:defRPr/>
            </a:lvl3pPr>
            <a:lvl4pPr marL="2438339" lvl="3" indent="-423323" algn="l">
              <a:lnSpc>
                <a:spcPct val="100000"/>
              </a:lnSpc>
              <a:spcBef>
                <a:spcPts val="0"/>
              </a:spcBef>
              <a:spcAft>
                <a:spcPts val="0"/>
              </a:spcAft>
              <a:buClr>
                <a:schemeClr val="dk1"/>
              </a:buClr>
              <a:buSzPts val="1400"/>
              <a:buChar char="•"/>
              <a:defRPr/>
            </a:lvl4pPr>
            <a:lvl5pPr marL="3047924" lvl="4" indent="-304792" algn="l">
              <a:lnSpc>
                <a:spcPct val="100000"/>
              </a:lnSpc>
              <a:spcBef>
                <a:spcPts val="0"/>
              </a:spcBef>
              <a:spcAft>
                <a:spcPts val="0"/>
              </a:spcAft>
              <a:buClr>
                <a:schemeClr val="dk1"/>
              </a:buClr>
              <a:buSzPts val="1400"/>
              <a:buNone/>
              <a:defRPr/>
            </a:lvl5pPr>
            <a:lvl6pPr marL="3657509" lvl="5" indent="-423323" algn="l">
              <a:lnSpc>
                <a:spcPct val="100000"/>
              </a:lnSpc>
              <a:spcBef>
                <a:spcPts val="400"/>
              </a:spcBef>
              <a:spcAft>
                <a:spcPts val="0"/>
              </a:spcAft>
              <a:buClr>
                <a:schemeClr val="dk1"/>
              </a:buClr>
              <a:buSzPts val="1400"/>
              <a:buChar char="•"/>
              <a:defRPr/>
            </a:lvl6pPr>
            <a:lvl7pPr marL="4267093" lvl="6" indent="-423323" algn="l">
              <a:lnSpc>
                <a:spcPct val="100000"/>
              </a:lnSpc>
              <a:spcBef>
                <a:spcPts val="400"/>
              </a:spcBef>
              <a:spcAft>
                <a:spcPts val="0"/>
              </a:spcAft>
              <a:buClr>
                <a:schemeClr val="dk1"/>
              </a:buClr>
              <a:buSzPts val="1400"/>
              <a:buChar char="•"/>
              <a:defRPr/>
            </a:lvl7pPr>
            <a:lvl8pPr marL="4876678" lvl="7" indent="-423323" algn="l">
              <a:lnSpc>
                <a:spcPct val="100000"/>
              </a:lnSpc>
              <a:spcBef>
                <a:spcPts val="400"/>
              </a:spcBef>
              <a:spcAft>
                <a:spcPts val="0"/>
              </a:spcAft>
              <a:buClr>
                <a:schemeClr val="dk1"/>
              </a:buClr>
              <a:buSzPts val="1400"/>
              <a:buChar char="•"/>
              <a:defRPr/>
            </a:lvl8pPr>
            <a:lvl9pPr marL="5486263" lvl="8" indent="-423323" algn="l">
              <a:lnSpc>
                <a:spcPct val="100000"/>
              </a:lnSpc>
              <a:spcBef>
                <a:spcPts val="400"/>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38969940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4"/>
        <p:cNvGrpSpPr/>
        <p:nvPr/>
      </p:nvGrpSpPr>
      <p:grpSpPr>
        <a:xfrm>
          <a:off x="0" y="0"/>
          <a:ext cx="0" cy="0"/>
          <a:chOff x="0" y="0"/>
          <a:chExt cx="0" cy="0"/>
        </a:xfrm>
      </p:grpSpPr>
    </p:spTree>
    <p:extLst>
      <p:ext uri="{BB962C8B-B14F-4D97-AF65-F5344CB8AC3E}">
        <p14:creationId xmlns:p14="http://schemas.microsoft.com/office/powerpoint/2010/main" val="714706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8BC313C3-394E-414A-AF1C-4E0E165105FC}" type="datetime1">
              <a:rPr lang="en-CA" smtClean="0"/>
              <a:t>2019-12-17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24847050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ver Slide 1" type="title">
  <p:cSld name="Cover Slide 1">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g5afcd8ea15_0_303"/>
          <p:cNvSpPr txBox="1">
            <a:spLocks noGrp="1"/>
          </p:cNvSpPr>
          <p:nvPr>
            <p:ph type="ctrTitle"/>
          </p:nvPr>
        </p:nvSpPr>
        <p:spPr>
          <a:xfrm>
            <a:off x="429713" y="969264"/>
            <a:ext cx="6857200" cy="3612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56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7" name="Google Shape;37;g5afcd8ea15_0_303"/>
          <p:cNvSpPr txBox="1">
            <a:spLocks noGrp="1"/>
          </p:cNvSpPr>
          <p:nvPr>
            <p:ph type="subTitle" idx="1"/>
          </p:nvPr>
        </p:nvSpPr>
        <p:spPr>
          <a:xfrm>
            <a:off x="429712" y="4718940"/>
            <a:ext cx="6857200" cy="113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533"/>
              </a:spcBef>
              <a:spcAft>
                <a:spcPts val="0"/>
              </a:spcAft>
              <a:buClr>
                <a:srgbClr val="888888"/>
              </a:buClr>
              <a:buSzPts val="2000"/>
              <a:buNone/>
              <a:defRPr>
                <a:solidFill>
                  <a:srgbClr val="888888"/>
                </a:solidFill>
              </a:defRPr>
            </a:lvl6pPr>
            <a:lvl7pPr lvl="6" algn="ctr">
              <a:lnSpc>
                <a:spcPct val="100000"/>
              </a:lnSpc>
              <a:spcBef>
                <a:spcPts val="533"/>
              </a:spcBef>
              <a:spcAft>
                <a:spcPts val="0"/>
              </a:spcAft>
              <a:buClr>
                <a:srgbClr val="888888"/>
              </a:buClr>
              <a:buSzPts val="2000"/>
              <a:buNone/>
              <a:defRPr>
                <a:solidFill>
                  <a:srgbClr val="888888"/>
                </a:solidFill>
              </a:defRPr>
            </a:lvl7pPr>
            <a:lvl8pPr lvl="7" algn="ctr">
              <a:lnSpc>
                <a:spcPct val="100000"/>
              </a:lnSpc>
              <a:spcBef>
                <a:spcPts val="533"/>
              </a:spcBef>
              <a:spcAft>
                <a:spcPts val="0"/>
              </a:spcAft>
              <a:buClr>
                <a:srgbClr val="888888"/>
              </a:buClr>
              <a:buSzPts val="2000"/>
              <a:buNone/>
              <a:defRPr>
                <a:solidFill>
                  <a:srgbClr val="888888"/>
                </a:solidFill>
              </a:defRPr>
            </a:lvl8pPr>
            <a:lvl9pPr lvl="8" algn="ctr">
              <a:lnSpc>
                <a:spcPct val="100000"/>
              </a:lnSpc>
              <a:spcBef>
                <a:spcPts val="533"/>
              </a:spcBef>
              <a:spcAft>
                <a:spcPts val="0"/>
              </a:spcAft>
              <a:buClr>
                <a:srgbClr val="888888"/>
              </a:buClr>
              <a:buSzPts val="2000"/>
              <a:buNone/>
              <a:defRPr>
                <a:solidFill>
                  <a:srgbClr val="888888"/>
                </a:solidFill>
              </a:defRPr>
            </a:lvl9pPr>
          </a:lstStyle>
          <a:p>
            <a:endParaRPr/>
          </a:p>
        </p:txBody>
      </p:sp>
    </p:spTree>
    <p:extLst>
      <p:ext uri="{BB962C8B-B14F-4D97-AF65-F5344CB8AC3E}">
        <p14:creationId xmlns:p14="http://schemas.microsoft.com/office/powerpoint/2010/main" val="40534348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ver Slide 3">
  <p:cSld name="Cover Slide 3">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g5afcd8ea15_0_313"/>
          <p:cNvSpPr txBox="1">
            <a:spLocks noGrp="1"/>
          </p:cNvSpPr>
          <p:nvPr>
            <p:ph type="ctrTitle"/>
          </p:nvPr>
        </p:nvSpPr>
        <p:spPr>
          <a:xfrm>
            <a:off x="429713" y="971177"/>
            <a:ext cx="6857200" cy="3612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56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0" name="Google Shape;40;g5afcd8ea15_0_313"/>
          <p:cNvSpPr txBox="1">
            <a:spLocks noGrp="1"/>
          </p:cNvSpPr>
          <p:nvPr>
            <p:ph type="subTitle" idx="1"/>
          </p:nvPr>
        </p:nvSpPr>
        <p:spPr>
          <a:xfrm>
            <a:off x="429712" y="4718940"/>
            <a:ext cx="6857200" cy="113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533"/>
              </a:spcBef>
              <a:spcAft>
                <a:spcPts val="0"/>
              </a:spcAft>
              <a:buClr>
                <a:srgbClr val="888888"/>
              </a:buClr>
              <a:buSzPts val="2000"/>
              <a:buNone/>
              <a:defRPr>
                <a:solidFill>
                  <a:srgbClr val="888888"/>
                </a:solidFill>
              </a:defRPr>
            </a:lvl6pPr>
            <a:lvl7pPr lvl="6" algn="ctr">
              <a:lnSpc>
                <a:spcPct val="100000"/>
              </a:lnSpc>
              <a:spcBef>
                <a:spcPts val="533"/>
              </a:spcBef>
              <a:spcAft>
                <a:spcPts val="0"/>
              </a:spcAft>
              <a:buClr>
                <a:srgbClr val="888888"/>
              </a:buClr>
              <a:buSzPts val="2000"/>
              <a:buNone/>
              <a:defRPr>
                <a:solidFill>
                  <a:srgbClr val="888888"/>
                </a:solidFill>
              </a:defRPr>
            </a:lvl7pPr>
            <a:lvl8pPr lvl="7" algn="ctr">
              <a:lnSpc>
                <a:spcPct val="100000"/>
              </a:lnSpc>
              <a:spcBef>
                <a:spcPts val="533"/>
              </a:spcBef>
              <a:spcAft>
                <a:spcPts val="0"/>
              </a:spcAft>
              <a:buClr>
                <a:srgbClr val="888888"/>
              </a:buClr>
              <a:buSzPts val="2000"/>
              <a:buNone/>
              <a:defRPr>
                <a:solidFill>
                  <a:srgbClr val="888888"/>
                </a:solidFill>
              </a:defRPr>
            </a:lvl8pPr>
            <a:lvl9pPr lvl="8" algn="ctr">
              <a:lnSpc>
                <a:spcPct val="100000"/>
              </a:lnSpc>
              <a:spcBef>
                <a:spcPts val="533"/>
              </a:spcBef>
              <a:spcAft>
                <a:spcPts val="0"/>
              </a:spcAft>
              <a:buClr>
                <a:srgbClr val="888888"/>
              </a:buClr>
              <a:buSzPts val="2000"/>
              <a:buNone/>
              <a:defRPr>
                <a:solidFill>
                  <a:srgbClr val="888888"/>
                </a:solidFill>
              </a:defRPr>
            </a:lvl9pPr>
          </a:lstStyle>
          <a:p>
            <a:endParaRPr/>
          </a:p>
        </p:txBody>
      </p:sp>
    </p:spTree>
    <p:extLst>
      <p:ext uri="{BB962C8B-B14F-4D97-AF65-F5344CB8AC3E}">
        <p14:creationId xmlns:p14="http://schemas.microsoft.com/office/powerpoint/2010/main" val="11997734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Break 1" type="secHead">
  <p:cSld name="Section Break 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g5afcd8ea15_0_324"/>
          <p:cNvSpPr txBox="1">
            <a:spLocks noGrp="1"/>
          </p:cNvSpPr>
          <p:nvPr>
            <p:ph type="title"/>
          </p:nvPr>
        </p:nvSpPr>
        <p:spPr>
          <a:xfrm>
            <a:off x="429713" y="1101653"/>
            <a:ext cx="8685600" cy="34300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3733"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3" name="Google Shape;43;g5afcd8ea15_0_324"/>
          <p:cNvSpPr txBox="1">
            <a:spLocks noGrp="1"/>
          </p:cNvSpPr>
          <p:nvPr>
            <p:ph type="body" idx="1"/>
          </p:nvPr>
        </p:nvSpPr>
        <p:spPr>
          <a:xfrm>
            <a:off x="429712" y="4721631"/>
            <a:ext cx="8685600" cy="10552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accent2"/>
              </a:buClr>
              <a:buSzPts val="1400"/>
              <a:buNone/>
              <a:defRPr sz="1867" b="1">
                <a:solidFill>
                  <a:schemeClr val="accent2"/>
                </a:solidFill>
              </a:defRPr>
            </a:lvl1pPr>
            <a:lvl2pPr marL="1219170" lvl="1" indent="-304792" algn="l">
              <a:lnSpc>
                <a:spcPct val="100000"/>
              </a:lnSpc>
              <a:spcBef>
                <a:spcPts val="0"/>
              </a:spcBef>
              <a:spcAft>
                <a:spcPts val="0"/>
              </a:spcAft>
              <a:buClr>
                <a:srgbClr val="888888"/>
              </a:buClr>
              <a:buSzPts val="1800"/>
              <a:buNone/>
              <a:defRPr sz="2400">
                <a:solidFill>
                  <a:srgbClr val="888888"/>
                </a:solidFill>
              </a:defRPr>
            </a:lvl2pPr>
            <a:lvl3pPr marL="1828754" lvl="2" indent="-304792" algn="l">
              <a:lnSpc>
                <a:spcPct val="100000"/>
              </a:lnSpc>
              <a:spcBef>
                <a:spcPts val="0"/>
              </a:spcBef>
              <a:spcAft>
                <a:spcPts val="0"/>
              </a:spcAft>
              <a:buClr>
                <a:srgbClr val="888888"/>
              </a:buClr>
              <a:buSzPts val="1600"/>
              <a:buNone/>
              <a:defRPr sz="2133">
                <a:solidFill>
                  <a:srgbClr val="888888"/>
                </a:solidFill>
              </a:defRPr>
            </a:lvl3pPr>
            <a:lvl4pPr marL="2438339" lvl="3" indent="-304792" algn="l">
              <a:lnSpc>
                <a:spcPct val="100000"/>
              </a:lnSpc>
              <a:spcBef>
                <a:spcPts val="0"/>
              </a:spcBef>
              <a:spcAft>
                <a:spcPts val="0"/>
              </a:spcAft>
              <a:buClr>
                <a:srgbClr val="888888"/>
              </a:buClr>
              <a:buSzPts val="1400"/>
              <a:buNone/>
              <a:defRPr sz="1867">
                <a:solidFill>
                  <a:srgbClr val="888888"/>
                </a:solidFill>
              </a:defRPr>
            </a:lvl4pPr>
            <a:lvl5pPr marL="3047924" lvl="4" indent="-304792" algn="l">
              <a:lnSpc>
                <a:spcPct val="100000"/>
              </a:lnSpc>
              <a:spcBef>
                <a:spcPts val="0"/>
              </a:spcBef>
              <a:spcAft>
                <a:spcPts val="0"/>
              </a:spcAft>
              <a:buClr>
                <a:srgbClr val="888888"/>
              </a:buClr>
              <a:buSzPts val="1400"/>
              <a:buNone/>
              <a:defRPr sz="1867">
                <a:solidFill>
                  <a:srgbClr val="888888"/>
                </a:solidFill>
              </a:defRPr>
            </a:lvl5pPr>
            <a:lvl6pPr marL="3657509" lvl="5" indent="-304792" algn="l">
              <a:lnSpc>
                <a:spcPct val="100000"/>
              </a:lnSpc>
              <a:spcBef>
                <a:spcPts val="400"/>
              </a:spcBef>
              <a:spcAft>
                <a:spcPts val="0"/>
              </a:spcAft>
              <a:buClr>
                <a:srgbClr val="888888"/>
              </a:buClr>
              <a:buSzPts val="1400"/>
              <a:buNone/>
              <a:defRPr sz="1867">
                <a:solidFill>
                  <a:srgbClr val="888888"/>
                </a:solidFill>
              </a:defRPr>
            </a:lvl6pPr>
            <a:lvl7pPr marL="4267093" lvl="6" indent="-304792" algn="l">
              <a:lnSpc>
                <a:spcPct val="100000"/>
              </a:lnSpc>
              <a:spcBef>
                <a:spcPts val="400"/>
              </a:spcBef>
              <a:spcAft>
                <a:spcPts val="0"/>
              </a:spcAft>
              <a:buClr>
                <a:srgbClr val="888888"/>
              </a:buClr>
              <a:buSzPts val="1400"/>
              <a:buNone/>
              <a:defRPr sz="1867">
                <a:solidFill>
                  <a:srgbClr val="888888"/>
                </a:solidFill>
              </a:defRPr>
            </a:lvl7pPr>
            <a:lvl8pPr marL="4876678" lvl="7" indent="-304792" algn="l">
              <a:lnSpc>
                <a:spcPct val="100000"/>
              </a:lnSpc>
              <a:spcBef>
                <a:spcPts val="400"/>
              </a:spcBef>
              <a:spcAft>
                <a:spcPts val="0"/>
              </a:spcAft>
              <a:buClr>
                <a:srgbClr val="888888"/>
              </a:buClr>
              <a:buSzPts val="1400"/>
              <a:buNone/>
              <a:defRPr sz="1867">
                <a:solidFill>
                  <a:srgbClr val="888888"/>
                </a:solidFill>
              </a:defRPr>
            </a:lvl8pPr>
            <a:lvl9pPr marL="5486263" lvl="8" indent="-304792" algn="l">
              <a:lnSpc>
                <a:spcPct val="100000"/>
              </a:lnSpc>
              <a:spcBef>
                <a:spcPts val="400"/>
              </a:spcBef>
              <a:spcAft>
                <a:spcPts val="0"/>
              </a:spcAft>
              <a:buClr>
                <a:srgbClr val="888888"/>
              </a:buClr>
              <a:buSzPts val="1400"/>
              <a:buNone/>
              <a:defRPr sz="1867">
                <a:solidFill>
                  <a:srgbClr val="888888"/>
                </a:solidFill>
              </a:defRPr>
            </a:lvl9pPr>
          </a:lstStyle>
          <a:p>
            <a:endParaRPr/>
          </a:p>
        </p:txBody>
      </p:sp>
      <p:sp>
        <p:nvSpPr>
          <p:cNvPr id="44" name="Google Shape;44;g5afcd8ea15_0_324"/>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1228365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Break 2">
  <p:cSld name="Section Break 2">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g5afcd8ea15_0_328"/>
          <p:cNvSpPr txBox="1">
            <a:spLocks noGrp="1"/>
          </p:cNvSpPr>
          <p:nvPr>
            <p:ph type="title"/>
          </p:nvPr>
        </p:nvSpPr>
        <p:spPr>
          <a:xfrm>
            <a:off x="429713" y="1101653"/>
            <a:ext cx="8685600" cy="34300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3733"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7" name="Google Shape;47;g5afcd8ea15_0_328"/>
          <p:cNvSpPr txBox="1">
            <a:spLocks noGrp="1"/>
          </p:cNvSpPr>
          <p:nvPr>
            <p:ph type="body" idx="1"/>
          </p:nvPr>
        </p:nvSpPr>
        <p:spPr>
          <a:xfrm>
            <a:off x="429712" y="4721631"/>
            <a:ext cx="8685600" cy="10552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accent2"/>
              </a:buClr>
              <a:buSzPts val="1400"/>
              <a:buNone/>
              <a:defRPr sz="1867" b="1">
                <a:solidFill>
                  <a:schemeClr val="accent2"/>
                </a:solidFill>
              </a:defRPr>
            </a:lvl1pPr>
            <a:lvl2pPr marL="1219170" lvl="1" indent="-304792" algn="l">
              <a:lnSpc>
                <a:spcPct val="100000"/>
              </a:lnSpc>
              <a:spcBef>
                <a:spcPts val="0"/>
              </a:spcBef>
              <a:spcAft>
                <a:spcPts val="0"/>
              </a:spcAft>
              <a:buClr>
                <a:srgbClr val="888888"/>
              </a:buClr>
              <a:buSzPts val="1800"/>
              <a:buNone/>
              <a:defRPr sz="2400">
                <a:solidFill>
                  <a:srgbClr val="888888"/>
                </a:solidFill>
              </a:defRPr>
            </a:lvl2pPr>
            <a:lvl3pPr marL="1828754" lvl="2" indent="-304792" algn="l">
              <a:lnSpc>
                <a:spcPct val="100000"/>
              </a:lnSpc>
              <a:spcBef>
                <a:spcPts val="0"/>
              </a:spcBef>
              <a:spcAft>
                <a:spcPts val="0"/>
              </a:spcAft>
              <a:buClr>
                <a:srgbClr val="888888"/>
              </a:buClr>
              <a:buSzPts val="1600"/>
              <a:buNone/>
              <a:defRPr sz="2133">
                <a:solidFill>
                  <a:srgbClr val="888888"/>
                </a:solidFill>
              </a:defRPr>
            </a:lvl3pPr>
            <a:lvl4pPr marL="2438339" lvl="3" indent="-304792" algn="l">
              <a:lnSpc>
                <a:spcPct val="100000"/>
              </a:lnSpc>
              <a:spcBef>
                <a:spcPts val="0"/>
              </a:spcBef>
              <a:spcAft>
                <a:spcPts val="0"/>
              </a:spcAft>
              <a:buClr>
                <a:srgbClr val="888888"/>
              </a:buClr>
              <a:buSzPts val="1400"/>
              <a:buNone/>
              <a:defRPr sz="1867">
                <a:solidFill>
                  <a:srgbClr val="888888"/>
                </a:solidFill>
              </a:defRPr>
            </a:lvl4pPr>
            <a:lvl5pPr marL="3047924" lvl="4" indent="-304792" algn="l">
              <a:lnSpc>
                <a:spcPct val="100000"/>
              </a:lnSpc>
              <a:spcBef>
                <a:spcPts val="0"/>
              </a:spcBef>
              <a:spcAft>
                <a:spcPts val="0"/>
              </a:spcAft>
              <a:buClr>
                <a:srgbClr val="888888"/>
              </a:buClr>
              <a:buSzPts val="1400"/>
              <a:buNone/>
              <a:defRPr sz="1867">
                <a:solidFill>
                  <a:srgbClr val="888888"/>
                </a:solidFill>
              </a:defRPr>
            </a:lvl5pPr>
            <a:lvl6pPr marL="3657509" lvl="5" indent="-304792" algn="l">
              <a:lnSpc>
                <a:spcPct val="100000"/>
              </a:lnSpc>
              <a:spcBef>
                <a:spcPts val="400"/>
              </a:spcBef>
              <a:spcAft>
                <a:spcPts val="0"/>
              </a:spcAft>
              <a:buClr>
                <a:srgbClr val="888888"/>
              </a:buClr>
              <a:buSzPts val="1400"/>
              <a:buNone/>
              <a:defRPr sz="1867">
                <a:solidFill>
                  <a:srgbClr val="888888"/>
                </a:solidFill>
              </a:defRPr>
            </a:lvl6pPr>
            <a:lvl7pPr marL="4267093" lvl="6" indent="-304792" algn="l">
              <a:lnSpc>
                <a:spcPct val="100000"/>
              </a:lnSpc>
              <a:spcBef>
                <a:spcPts val="400"/>
              </a:spcBef>
              <a:spcAft>
                <a:spcPts val="0"/>
              </a:spcAft>
              <a:buClr>
                <a:srgbClr val="888888"/>
              </a:buClr>
              <a:buSzPts val="1400"/>
              <a:buNone/>
              <a:defRPr sz="1867">
                <a:solidFill>
                  <a:srgbClr val="888888"/>
                </a:solidFill>
              </a:defRPr>
            </a:lvl7pPr>
            <a:lvl8pPr marL="4876678" lvl="7" indent="-304792" algn="l">
              <a:lnSpc>
                <a:spcPct val="100000"/>
              </a:lnSpc>
              <a:spcBef>
                <a:spcPts val="400"/>
              </a:spcBef>
              <a:spcAft>
                <a:spcPts val="0"/>
              </a:spcAft>
              <a:buClr>
                <a:srgbClr val="888888"/>
              </a:buClr>
              <a:buSzPts val="1400"/>
              <a:buNone/>
              <a:defRPr sz="1867">
                <a:solidFill>
                  <a:srgbClr val="888888"/>
                </a:solidFill>
              </a:defRPr>
            </a:lvl8pPr>
            <a:lvl9pPr marL="5486263" lvl="8" indent="-304792" algn="l">
              <a:lnSpc>
                <a:spcPct val="100000"/>
              </a:lnSpc>
              <a:spcBef>
                <a:spcPts val="400"/>
              </a:spcBef>
              <a:spcAft>
                <a:spcPts val="0"/>
              </a:spcAft>
              <a:buClr>
                <a:srgbClr val="888888"/>
              </a:buClr>
              <a:buSzPts val="1400"/>
              <a:buNone/>
              <a:defRPr sz="1867">
                <a:solidFill>
                  <a:srgbClr val="888888"/>
                </a:solidFill>
              </a:defRPr>
            </a:lvl9pPr>
          </a:lstStyle>
          <a:p>
            <a:endParaRPr/>
          </a:p>
        </p:txBody>
      </p:sp>
      <p:sp>
        <p:nvSpPr>
          <p:cNvPr id="48" name="Google Shape;48;g5afcd8ea15_0_328"/>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4620386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Break 3">
  <p:cSld name="Section Break 3">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g5afcd8ea15_0_332"/>
          <p:cNvSpPr txBox="1">
            <a:spLocks noGrp="1"/>
          </p:cNvSpPr>
          <p:nvPr>
            <p:ph type="title"/>
          </p:nvPr>
        </p:nvSpPr>
        <p:spPr>
          <a:xfrm>
            <a:off x="429713" y="1101653"/>
            <a:ext cx="8685600" cy="34300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3733"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1" name="Google Shape;51;g5afcd8ea15_0_332"/>
          <p:cNvSpPr txBox="1">
            <a:spLocks noGrp="1"/>
          </p:cNvSpPr>
          <p:nvPr>
            <p:ph type="body" idx="1"/>
          </p:nvPr>
        </p:nvSpPr>
        <p:spPr>
          <a:xfrm>
            <a:off x="429712" y="4721631"/>
            <a:ext cx="8685600" cy="10552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accent2"/>
              </a:buClr>
              <a:buSzPts val="1400"/>
              <a:buNone/>
              <a:defRPr sz="1867" b="1">
                <a:solidFill>
                  <a:schemeClr val="accent2"/>
                </a:solidFill>
              </a:defRPr>
            </a:lvl1pPr>
            <a:lvl2pPr marL="1219170" lvl="1" indent="-304792" algn="l">
              <a:lnSpc>
                <a:spcPct val="100000"/>
              </a:lnSpc>
              <a:spcBef>
                <a:spcPts val="0"/>
              </a:spcBef>
              <a:spcAft>
                <a:spcPts val="0"/>
              </a:spcAft>
              <a:buClr>
                <a:srgbClr val="888888"/>
              </a:buClr>
              <a:buSzPts val="1800"/>
              <a:buNone/>
              <a:defRPr sz="2400">
                <a:solidFill>
                  <a:srgbClr val="888888"/>
                </a:solidFill>
              </a:defRPr>
            </a:lvl2pPr>
            <a:lvl3pPr marL="1828754" lvl="2" indent="-304792" algn="l">
              <a:lnSpc>
                <a:spcPct val="100000"/>
              </a:lnSpc>
              <a:spcBef>
                <a:spcPts val="0"/>
              </a:spcBef>
              <a:spcAft>
                <a:spcPts val="0"/>
              </a:spcAft>
              <a:buClr>
                <a:srgbClr val="888888"/>
              </a:buClr>
              <a:buSzPts val="1600"/>
              <a:buNone/>
              <a:defRPr sz="2133">
                <a:solidFill>
                  <a:srgbClr val="888888"/>
                </a:solidFill>
              </a:defRPr>
            </a:lvl3pPr>
            <a:lvl4pPr marL="2438339" lvl="3" indent="-304792" algn="l">
              <a:lnSpc>
                <a:spcPct val="100000"/>
              </a:lnSpc>
              <a:spcBef>
                <a:spcPts val="0"/>
              </a:spcBef>
              <a:spcAft>
                <a:spcPts val="0"/>
              </a:spcAft>
              <a:buClr>
                <a:srgbClr val="888888"/>
              </a:buClr>
              <a:buSzPts val="1400"/>
              <a:buNone/>
              <a:defRPr sz="1867">
                <a:solidFill>
                  <a:srgbClr val="888888"/>
                </a:solidFill>
              </a:defRPr>
            </a:lvl4pPr>
            <a:lvl5pPr marL="3047924" lvl="4" indent="-304792" algn="l">
              <a:lnSpc>
                <a:spcPct val="100000"/>
              </a:lnSpc>
              <a:spcBef>
                <a:spcPts val="0"/>
              </a:spcBef>
              <a:spcAft>
                <a:spcPts val="0"/>
              </a:spcAft>
              <a:buClr>
                <a:srgbClr val="888888"/>
              </a:buClr>
              <a:buSzPts val="1400"/>
              <a:buNone/>
              <a:defRPr sz="1867">
                <a:solidFill>
                  <a:srgbClr val="888888"/>
                </a:solidFill>
              </a:defRPr>
            </a:lvl5pPr>
            <a:lvl6pPr marL="3657509" lvl="5" indent="-304792" algn="l">
              <a:lnSpc>
                <a:spcPct val="100000"/>
              </a:lnSpc>
              <a:spcBef>
                <a:spcPts val="400"/>
              </a:spcBef>
              <a:spcAft>
                <a:spcPts val="0"/>
              </a:spcAft>
              <a:buClr>
                <a:srgbClr val="888888"/>
              </a:buClr>
              <a:buSzPts val="1400"/>
              <a:buNone/>
              <a:defRPr sz="1867">
                <a:solidFill>
                  <a:srgbClr val="888888"/>
                </a:solidFill>
              </a:defRPr>
            </a:lvl6pPr>
            <a:lvl7pPr marL="4267093" lvl="6" indent="-304792" algn="l">
              <a:lnSpc>
                <a:spcPct val="100000"/>
              </a:lnSpc>
              <a:spcBef>
                <a:spcPts val="400"/>
              </a:spcBef>
              <a:spcAft>
                <a:spcPts val="0"/>
              </a:spcAft>
              <a:buClr>
                <a:srgbClr val="888888"/>
              </a:buClr>
              <a:buSzPts val="1400"/>
              <a:buNone/>
              <a:defRPr sz="1867">
                <a:solidFill>
                  <a:srgbClr val="888888"/>
                </a:solidFill>
              </a:defRPr>
            </a:lvl7pPr>
            <a:lvl8pPr marL="4876678" lvl="7" indent="-304792" algn="l">
              <a:lnSpc>
                <a:spcPct val="100000"/>
              </a:lnSpc>
              <a:spcBef>
                <a:spcPts val="400"/>
              </a:spcBef>
              <a:spcAft>
                <a:spcPts val="0"/>
              </a:spcAft>
              <a:buClr>
                <a:srgbClr val="888888"/>
              </a:buClr>
              <a:buSzPts val="1400"/>
              <a:buNone/>
              <a:defRPr sz="1867">
                <a:solidFill>
                  <a:srgbClr val="888888"/>
                </a:solidFill>
              </a:defRPr>
            </a:lvl8pPr>
            <a:lvl9pPr marL="5486263" lvl="8" indent="-304792" algn="l">
              <a:lnSpc>
                <a:spcPct val="100000"/>
              </a:lnSpc>
              <a:spcBef>
                <a:spcPts val="400"/>
              </a:spcBef>
              <a:spcAft>
                <a:spcPts val="0"/>
              </a:spcAft>
              <a:buClr>
                <a:srgbClr val="888888"/>
              </a:buClr>
              <a:buSzPts val="1400"/>
              <a:buNone/>
              <a:defRPr sz="1867">
                <a:solidFill>
                  <a:srgbClr val="888888"/>
                </a:solidFill>
              </a:defRPr>
            </a:lvl9pPr>
          </a:lstStyle>
          <a:p>
            <a:endParaRPr/>
          </a:p>
        </p:txBody>
      </p:sp>
      <p:sp>
        <p:nvSpPr>
          <p:cNvPr id="52" name="Google Shape;52;g5afcd8ea15_0_332"/>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1355677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Image">
  <p:cSld name="Image">
    <p:spTree>
      <p:nvGrpSpPr>
        <p:cNvPr id="1" name="Shape 53"/>
        <p:cNvGrpSpPr/>
        <p:nvPr/>
      </p:nvGrpSpPr>
      <p:grpSpPr>
        <a:xfrm>
          <a:off x="0" y="0"/>
          <a:ext cx="0" cy="0"/>
          <a:chOff x="0" y="0"/>
          <a:chExt cx="0" cy="0"/>
        </a:xfrm>
      </p:grpSpPr>
      <p:sp>
        <p:nvSpPr>
          <p:cNvPr id="54" name="Google Shape;54;g5afcd8ea15_0_341"/>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55" name="Google Shape;55;g5afcd8ea15_0_341"/>
          <p:cNvSpPr>
            <a:spLocks noGrp="1"/>
          </p:cNvSpPr>
          <p:nvPr>
            <p:ph type="pic" idx="2"/>
          </p:nvPr>
        </p:nvSpPr>
        <p:spPr>
          <a:xfrm>
            <a:off x="31" y="0"/>
            <a:ext cx="12192000" cy="6026000"/>
          </a:xfrm>
          <a:prstGeom prst="rect">
            <a:avLst/>
          </a:prstGeom>
          <a:noFill/>
          <a:ln>
            <a:noFill/>
          </a:ln>
        </p:spPr>
        <p:txBody>
          <a:bodyPr spcFirstLastPara="1" wrap="square" lIns="0" tIns="0" rIns="0" bIns="0" anchor="ctr" anchorCtr="0">
            <a:noAutofit/>
          </a:bodyPr>
          <a:lstStyle>
            <a:lvl1pPr marR="0" lvl="0" algn="ctr" rtl="0">
              <a:lnSpc>
                <a:spcPct val="100000"/>
              </a:lnSpc>
              <a:spcBef>
                <a:spcPts val="0"/>
              </a:spcBef>
              <a:spcAft>
                <a:spcPts val="0"/>
              </a:spcAft>
              <a:buClr>
                <a:schemeClr val="dk1"/>
              </a:buClr>
              <a:buSzPts val="1800"/>
              <a:buFont typeface="Arial"/>
              <a:buNone/>
              <a:defRPr sz="24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67" b="1" i="0" u="none" strike="noStrike" cap="none">
                <a:solidFill>
                  <a:schemeClr val="dk1"/>
                </a:solidFill>
                <a:latin typeface="Arial"/>
                <a:ea typeface="Arial"/>
                <a:cs typeface="Arial"/>
                <a:sym typeface="Arial"/>
              </a:defRPr>
            </a:lvl5pPr>
            <a:lvl6pPr marR="0" lvl="5"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6pPr>
            <a:lvl7pPr marR="0" lvl="6"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7pPr>
            <a:lvl8pPr marR="0" lvl="7"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8pPr>
            <a:lvl9pPr marR="0" lvl="8"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387184708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6"/>
        <p:cNvGrpSpPr/>
        <p:nvPr/>
      </p:nvGrpSpPr>
      <p:grpSpPr>
        <a:xfrm>
          <a:off x="0" y="0"/>
          <a:ext cx="0" cy="0"/>
          <a:chOff x="0" y="0"/>
          <a:chExt cx="0" cy="0"/>
        </a:xfrm>
      </p:grpSpPr>
      <p:sp>
        <p:nvSpPr>
          <p:cNvPr id="57" name="Google Shape;57;g5afcd8ea15_0_344"/>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58" name="Google Shape;58;g5afcd8ea15_0_344"/>
          <p:cNvSpPr txBox="1">
            <a:spLocks noGrp="1"/>
          </p:cNvSpPr>
          <p:nvPr>
            <p:ph type="body" idx="1"/>
          </p:nvPr>
        </p:nvSpPr>
        <p:spPr>
          <a:xfrm>
            <a:off x="1193168" y="421048"/>
            <a:ext cx="9805600" cy="3346400"/>
          </a:xfrm>
          <a:prstGeom prst="rect">
            <a:avLst/>
          </a:prstGeom>
          <a:noFill/>
          <a:ln>
            <a:noFill/>
          </a:ln>
        </p:spPr>
        <p:txBody>
          <a:bodyPr spcFirstLastPara="1" wrap="square" lIns="0" tIns="0" rIns="0" bIns="0" anchor="b" anchorCtr="0">
            <a:noAutofit/>
          </a:bodyPr>
          <a:lstStyle>
            <a:lvl1pPr marL="609585" lvl="0" indent="-304792" algn="ctr">
              <a:lnSpc>
                <a:spcPct val="100000"/>
              </a:lnSpc>
              <a:spcBef>
                <a:spcPts val="0"/>
              </a:spcBef>
              <a:spcAft>
                <a:spcPts val="0"/>
              </a:spcAft>
              <a:buClr>
                <a:srgbClr val="3F2A56"/>
              </a:buClr>
              <a:buSzPts val="1800"/>
              <a:buFont typeface="Arial"/>
              <a:buNone/>
              <a:defRPr sz="2400" b="0" i="1">
                <a:solidFill>
                  <a:srgbClr val="3F2A56"/>
                </a:solidFill>
                <a:latin typeface="Georgia"/>
                <a:ea typeface="Georgia"/>
                <a:cs typeface="Georgia"/>
                <a:sym typeface="Georgia"/>
              </a:defRPr>
            </a:lvl1pPr>
            <a:lvl2pPr marL="1219170" lvl="1" indent="-304792" algn="ctr">
              <a:lnSpc>
                <a:spcPct val="100000"/>
              </a:lnSpc>
              <a:spcBef>
                <a:spcPts val="0"/>
              </a:spcBef>
              <a:spcAft>
                <a:spcPts val="0"/>
              </a:spcAft>
              <a:buClr>
                <a:srgbClr val="3F2A56"/>
              </a:buClr>
              <a:buSzPts val="1800"/>
              <a:buNone/>
              <a:defRPr sz="2400" b="0" i="1">
                <a:solidFill>
                  <a:srgbClr val="3F2A56"/>
                </a:solidFill>
                <a:latin typeface="Georgia"/>
                <a:ea typeface="Georgia"/>
                <a:cs typeface="Georgia"/>
                <a:sym typeface="Georgia"/>
              </a:defRPr>
            </a:lvl2pPr>
            <a:lvl3pPr marL="1828754" lvl="2" indent="-304792" algn="ctr">
              <a:lnSpc>
                <a:spcPct val="100000"/>
              </a:lnSpc>
              <a:spcBef>
                <a:spcPts val="0"/>
              </a:spcBef>
              <a:spcAft>
                <a:spcPts val="0"/>
              </a:spcAft>
              <a:buClr>
                <a:srgbClr val="3F2A56"/>
              </a:buClr>
              <a:buSzPts val="1800"/>
              <a:buNone/>
              <a:defRPr sz="2400" b="0" i="1">
                <a:solidFill>
                  <a:srgbClr val="3F2A56"/>
                </a:solidFill>
                <a:latin typeface="Georgia"/>
                <a:ea typeface="Georgia"/>
                <a:cs typeface="Georgia"/>
                <a:sym typeface="Georgia"/>
              </a:defRPr>
            </a:lvl3pPr>
            <a:lvl4pPr marL="2438339" lvl="3" indent="-304792" algn="ctr">
              <a:lnSpc>
                <a:spcPct val="100000"/>
              </a:lnSpc>
              <a:spcBef>
                <a:spcPts val="0"/>
              </a:spcBef>
              <a:spcAft>
                <a:spcPts val="0"/>
              </a:spcAft>
              <a:buClr>
                <a:srgbClr val="3F2A56"/>
              </a:buClr>
              <a:buSzPts val="1800"/>
              <a:buNone/>
              <a:defRPr sz="2400" b="0" i="1">
                <a:solidFill>
                  <a:srgbClr val="3F2A56"/>
                </a:solidFill>
                <a:latin typeface="Georgia"/>
                <a:ea typeface="Georgia"/>
                <a:cs typeface="Georgia"/>
                <a:sym typeface="Georgia"/>
              </a:defRPr>
            </a:lvl4pPr>
            <a:lvl5pPr marL="3047924" lvl="4" indent="-304792" algn="ctr">
              <a:lnSpc>
                <a:spcPct val="100000"/>
              </a:lnSpc>
              <a:spcBef>
                <a:spcPts val="0"/>
              </a:spcBef>
              <a:spcAft>
                <a:spcPts val="0"/>
              </a:spcAft>
              <a:buClr>
                <a:srgbClr val="3F2A56"/>
              </a:buClr>
              <a:buSzPts val="1800"/>
              <a:buFont typeface="Arial"/>
              <a:buNone/>
              <a:defRPr sz="2400" b="0" i="1">
                <a:solidFill>
                  <a:srgbClr val="3F2A56"/>
                </a:solidFill>
                <a:latin typeface="Georgia"/>
                <a:ea typeface="Georgia"/>
                <a:cs typeface="Georgia"/>
                <a:sym typeface="Georgia"/>
              </a:defRPr>
            </a:lvl5pPr>
            <a:lvl6pPr marL="3657509" lvl="5" indent="-423323" algn="l">
              <a:lnSpc>
                <a:spcPct val="100000"/>
              </a:lnSpc>
              <a:spcBef>
                <a:spcPts val="400"/>
              </a:spcBef>
              <a:spcAft>
                <a:spcPts val="0"/>
              </a:spcAft>
              <a:buClr>
                <a:schemeClr val="dk1"/>
              </a:buClr>
              <a:buSzPts val="1400"/>
              <a:buChar char="•"/>
              <a:defRPr/>
            </a:lvl6pPr>
            <a:lvl7pPr marL="4267093" lvl="6" indent="-423323" algn="l">
              <a:lnSpc>
                <a:spcPct val="100000"/>
              </a:lnSpc>
              <a:spcBef>
                <a:spcPts val="400"/>
              </a:spcBef>
              <a:spcAft>
                <a:spcPts val="0"/>
              </a:spcAft>
              <a:buClr>
                <a:schemeClr val="dk1"/>
              </a:buClr>
              <a:buSzPts val="1400"/>
              <a:buChar char="•"/>
              <a:defRPr/>
            </a:lvl7pPr>
            <a:lvl8pPr marL="4876678" lvl="7" indent="-423323" algn="l">
              <a:lnSpc>
                <a:spcPct val="100000"/>
              </a:lnSpc>
              <a:spcBef>
                <a:spcPts val="400"/>
              </a:spcBef>
              <a:spcAft>
                <a:spcPts val="0"/>
              </a:spcAft>
              <a:buClr>
                <a:schemeClr val="dk1"/>
              </a:buClr>
              <a:buSzPts val="1400"/>
              <a:buChar char="•"/>
              <a:defRPr/>
            </a:lvl8pPr>
            <a:lvl9pPr marL="5486263" lvl="8" indent="-423323" algn="l">
              <a:lnSpc>
                <a:spcPct val="100000"/>
              </a:lnSpc>
              <a:spcBef>
                <a:spcPts val="400"/>
              </a:spcBef>
              <a:spcAft>
                <a:spcPts val="0"/>
              </a:spcAft>
              <a:buClr>
                <a:schemeClr val="dk1"/>
              </a:buClr>
              <a:buSzPts val="1400"/>
              <a:buChar char="•"/>
              <a:defRPr/>
            </a:lvl9pPr>
          </a:lstStyle>
          <a:p>
            <a:endParaRPr/>
          </a:p>
        </p:txBody>
      </p:sp>
      <p:sp>
        <p:nvSpPr>
          <p:cNvPr id="59" name="Google Shape;59;g5afcd8ea15_0_344"/>
          <p:cNvSpPr txBox="1">
            <a:spLocks noGrp="1"/>
          </p:cNvSpPr>
          <p:nvPr>
            <p:ph type="body" idx="2"/>
          </p:nvPr>
        </p:nvSpPr>
        <p:spPr>
          <a:xfrm>
            <a:off x="1192483" y="4441096"/>
            <a:ext cx="9807200" cy="320000"/>
          </a:xfrm>
          <a:prstGeom prst="rect">
            <a:avLst/>
          </a:prstGeom>
          <a:noFill/>
          <a:ln>
            <a:noFill/>
          </a:ln>
        </p:spPr>
        <p:txBody>
          <a:bodyPr spcFirstLastPara="1" wrap="square" lIns="0" tIns="0" rIns="0" bIns="0" anchor="ctr" anchorCtr="0">
            <a:noAutofit/>
          </a:bodyPr>
          <a:lstStyle>
            <a:lvl1pPr marL="609585" lvl="0" indent="-406390" algn="ctr">
              <a:lnSpc>
                <a:spcPct val="100000"/>
              </a:lnSpc>
              <a:spcBef>
                <a:spcPts val="0"/>
              </a:spcBef>
              <a:spcAft>
                <a:spcPts val="0"/>
              </a:spcAft>
              <a:buClr>
                <a:schemeClr val="dk1"/>
              </a:buClr>
              <a:buSzPts val="1200"/>
              <a:buFont typeface="Merriweather Sans"/>
              <a:buChar char="—"/>
              <a:defRPr sz="1600" b="0" i="1">
                <a:latin typeface="Georgia"/>
                <a:ea typeface="Georgia"/>
                <a:cs typeface="Georgia"/>
                <a:sym typeface="Georgia"/>
              </a:defRPr>
            </a:lvl1pPr>
            <a:lvl2pPr marL="1219170" lvl="1" indent="-304792" algn="l">
              <a:lnSpc>
                <a:spcPct val="100000"/>
              </a:lnSpc>
              <a:spcBef>
                <a:spcPts val="0"/>
              </a:spcBef>
              <a:spcAft>
                <a:spcPts val="0"/>
              </a:spcAft>
              <a:buClr>
                <a:schemeClr val="dk1"/>
              </a:buClr>
              <a:buSzPts val="800"/>
              <a:buNone/>
              <a:defRPr sz="1067" b="1"/>
            </a:lvl2pPr>
            <a:lvl3pPr marL="1828754" lvl="2" indent="-304792" algn="l">
              <a:lnSpc>
                <a:spcPct val="100000"/>
              </a:lnSpc>
              <a:spcBef>
                <a:spcPts val="0"/>
              </a:spcBef>
              <a:spcAft>
                <a:spcPts val="0"/>
              </a:spcAft>
              <a:buClr>
                <a:schemeClr val="dk1"/>
              </a:buClr>
              <a:buSzPts val="700"/>
              <a:buNone/>
              <a:defRPr sz="933" b="1"/>
            </a:lvl3pPr>
            <a:lvl4pPr marL="2438339" lvl="3" indent="-304792" algn="l">
              <a:lnSpc>
                <a:spcPct val="100000"/>
              </a:lnSpc>
              <a:spcBef>
                <a:spcPts val="0"/>
              </a:spcBef>
              <a:spcAft>
                <a:spcPts val="0"/>
              </a:spcAft>
              <a:buClr>
                <a:schemeClr val="dk1"/>
              </a:buClr>
              <a:buSzPts val="600"/>
              <a:buNone/>
              <a:defRPr sz="800" b="1"/>
            </a:lvl4pPr>
            <a:lvl5pPr marL="3047924" lvl="4" indent="-304792" algn="l">
              <a:lnSpc>
                <a:spcPct val="100000"/>
              </a:lnSpc>
              <a:spcBef>
                <a:spcPts val="0"/>
              </a:spcBef>
              <a:spcAft>
                <a:spcPts val="0"/>
              </a:spcAft>
              <a:buClr>
                <a:schemeClr val="dk1"/>
              </a:buClr>
              <a:buSzPts val="600"/>
              <a:buNone/>
              <a:defRPr sz="800" b="1"/>
            </a:lvl5pPr>
            <a:lvl6pPr marL="3657509" lvl="5" indent="-304792" algn="l">
              <a:lnSpc>
                <a:spcPct val="100000"/>
              </a:lnSpc>
              <a:spcBef>
                <a:spcPts val="133"/>
              </a:spcBef>
              <a:spcAft>
                <a:spcPts val="0"/>
              </a:spcAft>
              <a:buClr>
                <a:schemeClr val="dk1"/>
              </a:buClr>
              <a:buSzPts val="600"/>
              <a:buNone/>
              <a:defRPr sz="800" b="1"/>
            </a:lvl6pPr>
            <a:lvl7pPr marL="4267093" lvl="6" indent="-304792" algn="l">
              <a:lnSpc>
                <a:spcPct val="100000"/>
              </a:lnSpc>
              <a:spcBef>
                <a:spcPts val="133"/>
              </a:spcBef>
              <a:spcAft>
                <a:spcPts val="0"/>
              </a:spcAft>
              <a:buClr>
                <a:schemeClr val="dk1"/>
              </a:buClr>
              <a:buSzPts val="600"/>
              <a:buNone/>
              <a:defRPr sz="800" b="1"/>
            </a:lvl7pPr>
            <a:lvl8pPr marL="4876678" lvl="7" indent="-304792" algn="l">
              <a:lnSpc>
                <a:spcPct val="100000"/>
              </a:lnSpc>
              <a:spcBef>
                <a:spcPts val="133"/>
              </a:spcBef>
              <a:spcAft>
                <a:spcPts val="0"/>
              </a:spcAft>
              <a:buClr>
                <a:schemeClr val="dk1"/>
              </a:buClr>
              <a:buSzPts val="600"/>
              <a:buNone/>
              <a:defRPr sz="800" b="1"/>
            </a:lvl8pPr>
            <a:lvl9pPr marL="5486263" lvl="8" indent="-304792" algn="l">
              <a:lnSpc>
                <a:spcPct val="100000"/>
              </a:lnSpc>
              <a:spcBef>
                <a:spcPts val="133"/>
              </a:spcBef>
              <a:spcAft>
                <a:spcPts val="0"/>
              </a:spcAft>
              <a:buClr>
                <a:schemeClr val="dk1"/>
              </a:buClr>
              <a:buSzPts val="600"/>
              <a:buNone/>
              <a:defRPr sz="800" b="1"/>
            </a:lvl9pPr>
          </a:lstStyle>
          <a:p>
            <a:endParaRPr/>
          </a:p>
        </p:txBody>
      </p:sp>
    </p:spTree>
    <p:extLst>
      <p:ext uri="{BB962C8B-B14F-4D97-AF65-F5344CB8AC3E}">
        <p14:creationId xmlns:p14="http://schemas.microsoft.com/office/powerpoint/2010/main" val="26149779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B11857-DDD0-4D19-82D1-913950C17638}" type="datetime1">
              <a:rPr lang="en-CA" smtClean="0"/>
              <a:t>2019-12-17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3475402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9E5DCEFB-236E-4776-AA73-D8D33E6EDDE2}" type="datetime1">
              <a:rPr lang="en-CA" smtClean="0"/>
              <a:t>2019-12-17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36279886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DE0D137D-7A2F-4B94-A366-E0B5E74E1489}" type="datetime1">
              <a:rPr lang="en-CA" smtClean="0"/>
              <a:t>2019-12-17</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1688080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F3D42A64-8450-4808-A14D-29909858C21B}" type="datetime1">
              <a:rPr lang="en-CA" smtClean="0"/>
              <a:t>2019-12-17</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4048574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C57CA9-337B-4171-88F3-FDE732098DF8}" type="datetime1">
              <a:rPr lang="en-CA" smtClean="0"/>
              <a:t>2019-12-17</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1479646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F7E52C-6261-4954-9C4B-ECE76B7FDA5A}" type="datetime1">
              <a:rPr lang="en-CA" smtClean="0"/>
              <a:t>2019-12-17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3352487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E88382-3EA8-48C6-B180-DE1786A6EC2F}" type="datetime1">
              <a:rPr lang="en-CA" smtClean="0"/>
              <a:t>2019-12-17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5262158F-1B4D-4DA8-BD84-C7A7906F050B}" type="slidenum">
              <a:rPr lang="en-CA" smtClean="0"/>
              <a:t>‹#›</a:t>
            </a:fld>
            <a:endParaRPr lang="en-CA"/>
          </a:p>
        </p:txBody>
      </p:sp>
    </p:spTree>
    <p:extLst>
      <p:ext uri="{BB962C8B-B14F-4D97-AF65-F5344CB8AC3E}">
        <p14:creationId xmlns:p14="http://schemas.microsoft.com/office/powerpoint/2010/main" val="301138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6" Type="http://schemas.openxmlformats.org/officeDocument/2006/relationships/image" Target="../media/image2.jp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theme" Target="../theme/theme2.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6D45B6-0E03-451E-BF95-2E4769CF30AA}" type="datetime1">
              <a:rPr lang="en-CA" smtClean="0"/>
              <a:t>2019-12-17</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62158F-1B4D-4DA8-BD84-C7A7906F050B}" type="slidenum">
              <a:rPr lang="en-CA" smtClean="0"/>
              <a:t>‹#›</a:t>
            </a:fld>
            <a:endParaRPr lang="en-CA"/>
          </a:p>
        </p:txBody>
      </p:sp>
    </p:spTree>
    <p:extLst>
      <p:ext uri="{BB962C8B-B14F-4D97-AF65-F5344CB8AC3E}">
        <p14:creationId xmlns:p14="http://schemas.microsoft.com/office/powerpoint/2010/main" val="14891060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6">
            <a:alphaModFix/>
          </a:blip>
          <a:stretch>
            <a:fillRect/>
          </a:stretch>
        </a:blipFill>
        <a:effectLst/>
      </p:bgPr>
    </p:bg>
    <p:spTree>
      <p:nvGrpSpPr>
        <p:cNvPr id="1" name="Shape 5"/>
        <p:cNvGrpSpPr/>
        <p:nvPr/>
      </p:nvGrpSpPr>
      <p:grpSpPr>
        <a:xfrm>
          <a:off x="0" y="0"/>
          <a:ext cx="0" cy="0"/>
          <a:chOff x="0" y="0"/>
          <a:chExt cx="0" cy="0"/>
        </a:xfrm>
      </p:grpSpPr>
      <p:sp>
        <p:nvSpPr>
          <p:cNvPr id="6" name="Google Shape;6;g5afcd8ea15_0_299"/>
          <p:cNvSpPr txBox="1">
            <a:spLocks noGrp="1"/>
          </p:cNvSpPr>
          <p:nvPr>
            <p:ph type="title"/>
          </p:nvPr>
        </p:nvSpPr>
        <p:spPr>
          <a:xfrm>
            <a:off x="427877" y="190501"/>
            <a:ext cx="11336400" cy="10876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accent2"/>
              </a:buClr>
              <a:buSzPts val="2800"/>
              <a:buFont typeface="Georgia"/>
              <a:buNone/>
              <a:defRPr sz="2800" b="0" i="0" u="none" strike="noStrike" cap="none">
                <a:solidFill>
                  <a:schemeClr val="accent2"/>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7" name="Google Shape;7;g5afcd8ea15_0_299"/>
          <p:cNvSpPr txBox="1">
            <a:spLocks noGrp="1"/>
          </p:cNvSpPr>
          <p:nvPr>
            <p:ph type="body" idx="1"/>
          </p:nvPr>
        </p:nvSpPr>
        <p:spPr>
          <a:xfrm>
            <a:off x="426720" y="1600203"/>
            <a:ext cx="11338400" cy="42488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L="1828800" marR="0" lvl="3"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 name="Google Shape;8;g5afcd8ea15_0_299"/>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256478081"/>
      </p:ext>
    </p:extLst>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orient="horz" pos="1105">
          <p15:clr>
            <a:srgbClr val="F26B43"/>
          </p15:clr>
        </p15:guide>
        <p15:guide id="2" pos="404">
          <p15:clr>
            <a:srgbClr val="F26B43"/>
          </p15:clr>
        </p15:guide>
        <p15:guide id="3" pos="11119">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2.jpeg"/><Relationship Id="rId4" Type="http://schemas.openxmlformats.org/officeDocument/2006/relationships/image" Target="../media/image31.jpeg"/></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document/d/1LdciG-UYeokx3U7ZzRng3u4T3IHrBXXk9JddjjueQok/edit"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hyperlink" Target="https://buyandsell.gc.ca/invitation-to-qualify-for-opportunities-in-artificial-intelligence" TargetMode="External"/><Relationship Id="rId4" Type="http://schemas.openxmlformats.org/officeDocument/2006/relationships/hyperlink" Target="https://canada-ca.github.io/digital-playbook-guide-numerique/views-vues/automated-decision-automatise/en/algorithmic-impact-assessment.html"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mailto:neil.bouwer@Canada.ca"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hyperlink" Target="mailto:csps.digitalacademy-academiedunumerique.efpc@canada.ca" TargetMode="External"/><Relationship Id="rId4" Type="http://schemas.openxmlformats.org/officeDocument/2006/relationships/hyperlink" Target="mailto:christopher.allison@Canada.ca"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41.jpeg"/><Relationship Id="rId5" Type="http://schemas.openxmlformats.org/officeDocument/2006/relationships/image" Target="../media/image40.png"/><Relationship Id="rId4" Type="http://schemas.openxmlformats.org/officeDocument/2006/relationships/image" Target="../media/image39.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19.jpe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jpeg"/><Relationship Id="rId12"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7.jpeg"/><Relationship Id="rId11" Type="http://schemas.openxmlformats.org/officeDocument/2006/relationships/image" Target="../media/image22.jpeg"/><Relationship Id="rId5" Type="http://schemas.openxmlformats.org/officeDocument/2006/relationships/image" Target="../media/image16.jpeg"/><Relationship Id="rId10" Type="http://schemas.openxmlformats.org/officeDocument/2006/relationships/image" Target="../media/image21.jpeg"/><Relationship Id="rId4" Type="http://schemas.openxmlformats.org/officeDocument/2006/relationships/image" Target="../media/image15.jpeg"/><Relationship Id="rId9" Type="http://schemas.openxmlformats.org/officeDocument/2006/relationships/image" Target="../media/image20.jpeg"/></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5"/>
          <p:cNvSpPr txBox="1">
            <a:spLocks noGrp="1"/>
          </p:cNvSpPr>
          <p:nvPr>
            <p:ph type="ctrTitle"/>
          </p:nvPr>
        </p:nvSpPr>
        <p:spPr>
          <a:xfrm>
            <a:off x="429696" y="971167"/>
            <a:ext cx="10418515" cy="3612800"/>
          </a:xfrm>
          <a:prstGeom prst="rect">
            <a:avLst/>
          </a:prstGeom>
          <a:noFill/>
          <a:ln>
            <a:noFill/>
          </a:ln>
        </p:spPr>
        <p:txBody>
          <a:bodyPr spcFirstLastPara="1" vert="horz" wrap="square" lIns="0" tIns="0" rIns="0" bIns="0" rtlCol="0" anchor="b" anchorCtr="0">
            <a:noAutofit/>
          </a:bodyPr>
          <a:lstStyle/>
          <a:p>
            <a:r>
              <a:rPr lang="en-US" dirty="0">
                <a:latin typeface="Arial" panose="020B0604020202020204" pitchFamily="34" charset="0"/>
                <a:cs typeface="Arial" panose="020B0604020202020204" pitchFamily="34" charset="0"/>
              </a:rPr>
              <a:t>Artificial intelligence</a:t>
            </a:r>
            <a:br>
              <a:rPr lang="en-US" dirty="0">
                <a:latin typeface="Arial" panose="020B0604020202020204" pitchFamily="34" charset="0"/>
                <a:cs typeface="Arial" panose="020B0604020202020204" pitchFamily="34" charset="0"/>
              </a:rPr>
            </a:br>
            <a:r>
              <a:rPr lang="en-US" sz="3200" dirty="0">
                <a:latin typeface="Georgia" panose="02040502050405020303" pitchFamily="18" charset="0"/>
              </a:rPr>
              <a:t>Canada School of Public Service Digital Academy</a:t>
            </a:r>
            <a:endParaRPr sz="3200" dirty="0">
              <a:latin typeface="Georgia" panose="02040502050405020303" pitchFamily="18" charset="0"/>
            </a:endParaRPr>
          </a:p>
        </p:txBody>
      </p:sp>
    </p:spTree>
    <p:extLst>
      <p:ext uri="{BB962C8B-B14F-4D97-AF65-F5344CB8AC3E}">
        <p14:creationId xmlns:p14="http://schemas.microsoft.com/office/powerpoint/2010/main" val="34260629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How it’s being used in the GC</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57" name="Content Placeholder 4"/>
          <p:cNvPicPr>
            <a:picLocks noChangeAspect="1"/>
          </p:cNvPicPr>
          <p:nvPr/>
        </p:nvPicPr>
        <p:blipFill rotWithShape="1">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t="18401" b="17602"/>
          <a:stretch/>
        </p:blipFill>
        <p:spPr>
          <a:xfrm>
            <a:off x="720511" y="2276953"/>
            <a:ext cx="2062804" cy="1260140"/>
          </a:xfrm>
          <a:prstGeom prst="rect">
            <a:avLst/>
          </a:prstGeom>
        </p:spPr>
      </p:pic>
      <p:sp>
        <p:nvSpPr>
          <p:cNvPr id="58" name="TextBox 57"/>
          <p:cNvSpPr txBox="1"/>
          <p:nvPr/>
        </p:nvSpPr>
        <p:spPr>
          <a:xfrm>
            <a:off x="460375" y="3645105"/>
            <a:ext cx="2583079" cy="369332"/>
          </a:xfrm>
          <a:prstGeom prst="rect">
            <a:avLst/>
          </a:prstGeom>
          <a:noFill/>
        </p:spPr>
        <p:txBody>
          <a:bodyPr wrap="square" rtlCol="0">
            <a:spAutoFit/>
          </a:bodyPr>
          <a:lstStyle/>
          <a:p>
            <a:pPr algn="ctr"/>
            <a:r>
              <a:rPr lang="en-CA" b="1" dirty="0">
                <a:solidFill>
                  <a:srgbClr val="C07319"/>
                </a:solidFill>
                <a:latin typeface="Yu Gothic" panose="020B0400000000000000" pitchFamily="34" charset="-128"/>
                <a:ea typeface="Yu Gothic" panose="020B0400000000000000" pitchFamily="34" charset="-128"/>
              </a:rPr>
              <a:t>Public Health</a:t>
            </a:r>
          </a:p>
        </p:txBody>
      </p:sp>
      <p:sp>
        <p:nvSpPr>
          <p:cNvPr id="59" name="TextBox 58"/>
          <p:cNvSpPr txBox="1"/>
          <p:nvPr/>
        </p:nvSpPr>
        <p:spPr>
          <a:xfrm>
            <a:off x="561762" y="4336800"/>
            <a:ext cx="2380305" cy="1077218"/>
          </a:xfrm>
          <a:prstGeom prst="rect">
            <a:avLst/>
          </a:prstGeom>
          <a:noFill/>
        </p:spPr>
        <p:txBody>
          <a:bodyPr wrap="square" rtlCol="0">
            <a:spAutoFit/>
          </a:bodyPr>
          <a:lstStyle/>
          <a:p>
            <a:r>
              <a:rPr lang="en-US" sz="1600" dirty="0">
                <a:latin typeface="Yu Gothic" panose="020B0400000000000000" pitchFamily="34" charset="-128"/>
                <a:ea typeface="Yu Gothic" panose="020B0400000000000000" pitchFamily="34" charset="-128"/>
              </a:rPr>
              <a:t>E</a:t>
            </a:r>
            <a:r>
              <a:rPr lang="en-CA" sz="1600" dirty="0" err="1">
                <a:latin typeface="Yu Gothic" panose="020B0400000000000000" pitchFamily="34" charset="-128"/>
                <a:ea typeface="Yu Gothic" panose="020B0400000000000000" pitchFamily="34" charset="-128"/>
              </a:rPr>
              <a:t>arly</a:t>
            </a:r>
            <a:r>
              <a:rPr lang="en-CA" sz="1600" dirty="0">
                <a:latin typeface="Yu Gothic" panose="020B0400000000000000" pitchFamily="34" charset="-128"/>
                <a:ea typeface="Yu Gothic" panose="020B0400000000000000" pitchFamily="34" charset="-128"/>
              </a:rPr>
              <a:t> warning analytic tool to detect potential public health threats worldwide</a:t>
            </a:r>
          </a:p>
        </p:txBody>
      </p:sp>
      <p:pic>
        <p:nvPicPr>
          <p:cNvPr id="60" name="Picture 59"/>
          <p:cNvPicPr>
            <a:picLocks noChangeAspect="1"/>
          </p:cNvPicPr>
          <p:nvPr/>
        </p:nvPicPr>
        <p:blipFill>
          <a:blip r:embed="rId4"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909592" y="1791212"/>
            <a:ext cx="1751909" cy="1864416"/>
          </a:xfrm>
          <a:prstGeom prst="rect">
            <a:avLst/>
          </a:prstGeom>
        </p:spPr>
      </p:pic>
      <p:sp>
        <p:nvSpPr>
          <p:cNvPr id="61" name="TextBox 60"/>
          <p:cNvSpPr txBox="1"/>
          <p:nvPr/>
        </p:nvSpPr>
        <p:spPr>
          <a:xfrm>
            <a:off x="3196678" y="3645105"/>
            <a:ext cx="3177736" cy="369332"/>
          </a:xfrm>
          <a:prstGeom prst="rect">
            <a:avLst/>
          </a:prstGeom>
          <a:noFill/>
        </p:spPr>
        <p:txBody>
          <a:bodyPr wrap="square" rtlCol="0">
            <a:spAutoFit/>
          </a:bodyPr>
          <a:lstStyle/>
          <a:p>
            <a:pPr algn="ctr"/>
            <a:r>
              <a:rPr lang="en-CA" b="1" dirty="0">
                <a:solidFill>
                  <a:schemeClr val="accent6">
                    <a:lumMod val="50000"/>
                  </a:schemeClr>
                </a:solidFill>
                <a:latin typeface="Yu Gothic" panose="020B0400000000000000" pitchFamily="34" charset="-128"/>
                <a:ea typeface="Yu Gothic" panose="020B0400000000000000" pitchFamily="34" charset="-128"/>
              </a:rPr>
              <a:t>Natural Resources</a:t>
            </a:r>
          </a:p>
        </p:txBody>
      </p:sp>
      <p:sp>
        <p:nvSpPr>
          <p:cNvPr id="62" name="TextBox 61"/>
          <p:cNvSpPr txBox="1"/>
          <p:nvPr/>
        </p:nvSpPr>
        <p:spPr>
          <a:xfrm>
            <a:off x="3447752" y="4336800"/>
            <a:ext cx="2675588" cy="1077218"/>
          </a:xfrm>
          <a:prstGeom prst="rect">
            <a:avLst/>
          </a:prstGeom>
          <a:noFill/>
        </p:spPr>
        <p:txBody>
          <a:bodyPr wrap="square" rtlCol="0">
            <a:spAutoFit/>
          </a:bodyPr>
          <a:lstStyle/>
          <a:p>
            <a:r>
              <a:rPr lang="en-US" sz="1600" dirty="0">
                <a:latin typeface="Yu Gothic" panose="020B0400000000000000" pitchFamily="34" charset="-128"/>
                <a:ea typeface="Yu Gothic" panose="020B0400000000000000" pitchFamily="34" charset="-128"/>
              </a:rPr>
              <a:t>Early emergency warning and real-time extreme forest fire prediction and flood mapping</a:t>
            </a:r>
            <a:endParaRPr lang="en-CA" sz="1600" dirty="0">
              <a:latin typeface="Yu Gothic" panose="020B0400000000000000" pitchFamily="34" charset="-128"/>
              <a:ea typeface="Yu Gothic" panose="020B0400000000000000" pitchFamily="34" charset="-128"/>
            </a:endParaRPr>
          </a:p>
        </p:txBody>
      </p:sp>
      <p:pic>
        <p:nvPicPr>
          <p:cNvPr id="63" name="Picture 62"/>
          <p:cNvPicPr>
            <a:picLocks noChangeAspect="1"/>
          </p:cNvPicPr>
          <p:nvPr/>
        </p:nvPicPr>
        <p:blipFill rotWithShape="1">
          <a:blip r:embed="rId5" cstate="print">
            <a:duotone>
              <a:schemeClr val="accent4">
                <a:shade val="45000"/>
                <a:satMod val="135000"/>
              </a:schemeClr>
              <a:prstClr val="white"/>
            </a:duotone>
            <a:extLst>
              <a:ext uri="{28A0092B-C50C-407E-A947-70E740481C1C}">
                <a14:useLocalDpi xmlns:a14="http://schemas.microsoft.com/office/drawing/2010/main" val="0"/>
              </a:ext>
            </a:extLst>
          </a:blip>
          <a:srcRect t="14311" b="14023"/>
          <a:stretch/>
        </p:blipFill>
        <p:spPr>
          <a:xfrm>
            <a:off x="6523332" y="2307688"/>
            <a:ext cx="2266474" cy="1198670"/>
          </a:xfrm>
          <a:prstGeom prst="rect">
            <a:avLst/>
          </a:prstGeom>
        </p:spPr>
      </p:pic>
      <p:sp>
        <p:nvSpPr>
          <p:cNvPr id="64" name="TextBox 63"/>
          <p:cNvSpPr txBox="1"/>
          <p:nvPr/>
        </p:nvSpPr>
        <p:spPr>
          <a:xfrm>
            <a:off x="6365031" y="3645105"/>
            <a:ext cx="2583079" cy="369332"/>
          </a:xfrm>
          <a:prstGeom prst="rect">
            <a:avLst/>
          </a:prstGeom>
          <a:noFill/>
        </p:spPr>
        <p:txBody>
          <a:bodyPr wrap="square" rtlCol="0">
            <a:spAutoFit/>
          </a:bodyPr>
          <a:lstStyle/>
          <a:p>
            <a:pPr algn="ctr"/>
            <a:r>
              <a:rPr lang="en-CA" b="1" dirty="0">
                <a:solidFill>
                  <a:schemeClr val="accent4">
                    <a:lumMod val="50000"/>
                  </a:schemeClr>
                </a:solidFill>
                <a:latin typeface="Yu Gothic" panose="020B0400000000000000" pitchFamily="34" charset="-128"/>
                <a:ea typeface="Yu Gothic" panose="020B0400000000000000" pitchFamily="34" charset="-128"/>
              </a:rPr>
              <a:t>Transport</a:t>
            </a:r>
          </a:p>
        </p:txBody>
      </p:sp>
      <p:sp>
        <p:nvSpPr>
          <p:cNvPr id="65" name="TextBox 64"/>
          <p:cNvSpPr txBox="1"/>
          <p:nvPr/>
        </p:nvSpPr>
        <p:spPr>
          <a:xfrm>
            <a:off x="6604471" y="4336800"/>
            <a:ext cx="2104199" cy="830997"/>
          </a:xfrm>
          <a:prstGeom prst="rect">
            <a:avLst/>
          </a:prstGeom>
          <a:noFill/>
        </p:spPr>
        <p:txBody>
          <a:bodyPr wrap="square" rtlCol="0">
            <a:spAutoFit/>
          </a:bodyPr>
          <a:lstStyle/>
          <a:p>
            <a:r>
              <a:rPr lang="en-CA" sz="1600" dirty="0">
                <a:latin typeface="Yu Gothic" panose="020B0400000000000000" pitchFamily="34" charset="-128"/>
                <a:ea typeface="Yu Gothic" panose="020B0400000000000000" pitchFamily="34" charset="-128"/>
              </a:rPr>
              <a:t>Risk-based oversight of air cargo information</a:t>
            </a:r>
          </a:p>
        </p:txBody>
      </p:sp>
      <p:sp>
        <p:nvSpPr>
          <p:cNvPr id="66" name="Oval Callout 65"/>
          <p:cNvSpPr/>
          <p:nvPr/>
        </p:nvSpPr>
        <p:spPr>
          <a:xfrm>
            <a:off x="9327890" y="2000934"/>
            <a:ext cx="1491175" cy="1042035"/>
          </a:xfrm>
          <a:prstGeom prst="wedgeEllipseCallout">
            <a:avLst/>
          </a:prstGeom>
          <a:solidFill>
            <a:schemeClr val="accent1">
              <a:lumMod val="75000"/>
            </a:schemeClr>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Oval Callout 66"/>
          <p:cNvSpPr/>
          <p:nvPr/>
        </p:nvSpPr>
        <p:spPr>
          <a:xfrm flipH="1">
            <a:off x="10073477" y="2423093"/>
            <a:ext cx="1491175" cy="1042035"/>
          </a:xfrm>
          <a:prstGeom prst="wedgeEllipseCallout">
            <a:avLst/>
          </a:prstGeom>
          <a:solidFill>
            <a:schemeClr val="accent1">
              <a:lumMod val="75000"/>
            </a:schemeClr>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TextBox 67"/>
          <p:cNvSpPr txBox="1"/>
          <p:nvPr/>
        </p:nvSpPr>
        <p:spPr>
          <a:xfrm>
            <a:off x="8981573" y="3655628"/>
            <a:ext cx="2583079" cy="369332"/>
          </a:xfrm>
          <a:prstGeom prst="rect">
            <a:avLst/>
          </a:prstGeom>
          <a:noFill/>
        </p:spPr>
        <p:txBody>
          <a:bodyPr wrap="square" rtlCol="0">
            <a:spAutoFit/>
          </a:bodyPr>
          <a:lstStyle/>
          <a:p>
            <a:pPr algn="ctr"/>
            <a:r>
              <a:rPr lang="en-CA" b="1" dirty="0">
                <a:solidFill>
                  <a:srgbClr val="7D9263"/>
                </a:solidFill>
                <a:latin typeface="Yu Gothic" panose="020B0400000000000000" pitchFamily="34" charset="-128"/>
                <a:ea typeface="Yu Gothic" panose="020B0400000000000000" pitchFamily="34" charset="-128"/>
              </a:rPr>
              <a:t>Engagement</a:t>
            </a:r>
          </a:p>
        </p:txBody>
      </p:sp>
      <p:sp>
        <p:nvSpPr>
          <p:cNvPr id="69" name="TextBox 68"/>
          <p:cNvSpPr txBox="1"/>
          <p:nvPr/>
        </p:nvSpPr>
        <p:spPr>
          <a:xfrm>
            <a:off x="9327890" y="4342900"/>
            <a:ext cx="2104199" cy="1077218"/>
          </a:xfrm>
          <a:prstGeom prst="rect">
            <a:avLst/>
          </a:prstGeom>
          <a:noFill/>
        </p:spPr>
        <p:txBody>
          <a:bodyPr wrap="square" rtlCol="0">
            <a:spAutoFit/>
          </a:bodyPr>
          <a:lstStyle/>
          <a:p>
            <a:r>
              <a:rPr lang="en-CA" sz="1600" dirty="0">
                <a:latin typeface="Yu Gothic" panose="020B0400000000000000" pitchFamily="34" charset="-128"/>
                <a:ea typeface="Yu Gothic" panose="020B0400000000000000" pitchFamily="34" charset="-128"/>
              </a:rPr>
              <a:t>Categorization and analysis of massive volume of qualitative input</a:t>
            </a:r>
          </a:p>
        </p:txBody>
      </p:sp>
      <p:sp>
        <p:nvSpPr>
          <p:cNvPr id="20" name="Rectangle 19"/>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Rectangle 20"/>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TextBox 21"/>
          <p:cNvSpPr txBox="1"/>
          <p:nvPr/>
        </p:nvSpPr>
        <p:spPr>
          <a:xfrm>
            <a:off x="11573819" y="6311462"/>
            <a:ext cx="825062" cy="369332"/>
          </a:xfrm>
          <a:prstGeom prst="rect">
            <a:avLst/>
          </a:prstGeom>
          <a:noFill/>
        </p:spPr>
        <p:txBody>
          <a:bodyPr wrap="square" rtlCol="0">
            <a:spAutoFit/>
          </a:bodyPr>
          <a:lstStyle/>
          <a:p>
            <a:r>
              <a:rPr lang="en-US" dirty="0" smtClean="0"/>
              <a:t>11</a:t>
            </a:r>
            <a:endParaRPr lang="en-CA" dirty="0"/>
          </a:p>
        </p:txBody>
      </p:sp>
    </p:spTree>
    <p:extLst>
      <p:ext uri="{BB962C8B-B14F-4D97-AF65-F5344CB8AC3E}">
        <p14:creationId xmlns:p14="http://schemas.microsoft.com/office/powerpoint/2010/main" val="4183637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7" y="98474"/>
            <a:ext cx="11088495"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Example: AI for regulatory insights</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11" name="TextBox 10"/>
          <p:cNvSpPr txBox="1"/>
          <p:nvPr/>
        </p:nvSpPr>
        <p:spPr>
          <a:xfrm>
            <a:off x="703214" y="4127500"/>
            <a:ext cx="1600200" cy="1938992"/>
          </a:xfrm>
          <a:prstGeom prst="rect">
            <a:avLst/>
          </a:prstGeom>
          <a:noFill/>
        </p:spPr>
        <p:txBody>
          <a:bodyPr wrap="square" rtlCol="0">
            <a:spAutoFit/>
          </a:bodyPr>
          <a:lstStyle/>
          <a:p>
            <a:pPr algn="ctr"/>
            <a:r>
              <a:rPr lang="en-US" sz="2000" b="1" dirty="0">
                <a:solidFill>
                  <a:srgbClr val="7030A0"/>
                </a:solidFill>
                <a:latin typeface="Segoe UI" panose="020B0502040204020203" pitchFamily="34" charset="0"/>
                <a:cs typeface="Segoe UI" panose="020B0502040204020203" pitchFamily="34" charset="0"/>
              </a:rPr>
              <a:t>2,600 federal regulations </a:t>
            </a:r>
            <a:r>
              <a:rPr lang="en-US" sz="2000" dirty="0">
                <a:solidFill>
                  <a:schemeClr val="tx1">
                    <a:lumMod val="85000"/>
                    <a:lumOff val="15000"/>
                  </a:schemeClr>
                </a:solidFill>
                <a:latin typeface="Segoe UI" panose="020B0502040204020203" pitchFamily="34" charset="0"/>
                <a:cs typeface="Segoe UI" panose="020B0502040204020203" pitchFamily="34" charset="0"/>
              </a:rPr>
              <a:t>and more from other jurisdictions</a:t>
            </a:r>
            <a:endParaRPr lang="en-US" sz="2000" b="1" dirty="0">
              <a:solidFill>
                <a:schemeClr val="tx1">
                  <a:lumMod val="85000"/>
                  <a:lumOff val="15000"/>
                </a:schemeClr>
              </a:solidFill>
              <a:latin typeface="Segoe UI" panose="020B0502040204020203" pitchFamily="34" charset="0"/>
              <a:cs typeface="Segoe UI" panose="020B0502040204020203" pitchFamily="34" charset="0"/>
            </a:endParaRPr>
          </a:p>
        </p:txBody>
      </p:sp>
      <p:pic>
        <p:nvPicPr>
          <p:cNvPr id="3" name="Picture 2"/>
          <p:cNvPicPr>
            <a:picLocks noChangeAspect="1"/>
          </p:cNvPicPr>
          <p:nvPr/>
        </p:nvPicPr>
        <p:blipFill>
          <a:blip r:embed="rId3"/>
          <a:stretch>
            <a:fillRect/>
          </a:stretch>
        </p:blipFill>
        <p:spPr>
          <a:xfrm>
            <a:off x="707861" y="2365375"/>
            <a:ext cx="1600200" cy="1619250"/>
          </a:xfrm>
          <a:prstGeom prst="rect">
            <a:avLst/>
          </a:prstGeom>
        </p:spPr>
      </p:pic>
      <p:pic>
        <p:nvPicPr>
          <p:cNvPr id="8" name="Picture 7"/>
          <p:cNvPicPr>
            <a:picLocks noChangeAspect="1"/>
          </p:cNvPicPr>
          <p:nvPr/>
        </p:nvPicPr>
        <p:blipFill>
          <a:blip r:embed="rId4"/>
          <a:stretch>
            <a:fillRect/>
          </a:stretch>
        </p:blipFill>
        <p:spPr>
          <a:xfrm>
            <a:off x="3690937" y="1379537"/>
            <a:ext cx="1685925" cy="1685925"/>
          </a:xfrm>
          <a:prstGeom prst="rect">
            <a:avLst/>
          </a:prstGeom>
        </p:spPr>
      </p:pic>
      <p:pic>
        <p:nvPicPr>
          <p:cNvPr id="9" name="Picture 8"/>
          <p:cNvPicPr>
            <a:picLocks noChangeAspect="1"/>
          </p:cNvPicPr>
          <p:nvPr/>
        </p:nvPicPr>
        <p:blipFill>
          <a:blip r:embed="rId5"/>
          <a:stretch>
            <a:fillRect/>
          </a:stretch>
        </p:blipFill>
        <p:spPr>
          <a:xfrm>
            <a:off x="3671887" y="3205162"/>
            <a:ext cx="1704975" cy="1676400"/>
          </a:xfrm>
          <a:prstGeom prst="rect">
            <a:avLst/>
          </a:prstGeom>
        </p:spPr>
      </p:pic>
      <p:cxnSp>
        <p:nvCxnSpPr>
          <p:cNvPr id="17" name="Straight Arrow Connector 16"/>
          <p:cNvCxnSpPr>
            <a:stCxn id="3" idx="3"/>
            <a:endCxn id="8" idx="1"/>
          </p:cNvCxnSpPr>
          <p:nvPr/>
        </p:nvCxnSpPr>
        <p:spPr>
          <a:xfrm flipV="1">
            <a:off x="2308061" y="2222500"/>
            <a:ext cx="1382876" cy="952500"/>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3" idx="3"/>
            <a:endCxn id="9" idx="1"/>
          </p:cNvCxnSpPr>
          <p:nvPr/>
        </p:nvCxnSpPr>
        <p:spPr>
          <a:xfrm>
            <a:off x="2308061" y="3175000"/>
            <a:ext cx="1363826" cy="868362"/>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327399" y="4881562"/>
            <a:ext cx="2413000" cy="1631216"/>
          </a:xfrm>
          <a:prstGeom prst="rect">
            <a:avLst/>
          </a:prstGeom>
          <a:noFill/>
        </p:spPr>
        <p:txBody>
          <a:bodyPr wrap="square" rtlCol="0">
            <a:spAutoFit/>
          </a:bodyPr>
          <a:lstStyle/>
          <a:p>
            <a:pPr algn="ctr"/>
            <a:r>
              <a:rPr lang="en-US" sz="2000" b="1" dirty="0">
                <a:solidFill>
                  <a:srgbClr val="7030A0"/>
                </a:solidFill>
                <a:latin typeface="Segoe UI" panose="020B0502040204020203" pitchFamily="34" charset="0"/>
                <a:cs typeface="Segoe UI" panose="020B0502040204020203" pitchFamily="34" charset="0"/>
              </a:rPr>
              <a:t>AI applications and models </a:t>
            </a:r>
            <a:r>
              <a:rPr lang="en-US" sz="2000" dirty="0">
                <a:solidFill>
                  <a:schemeClr val="tx1">
                    <a:lumMod val="85000"/>
                    <a:lumOff val="15000"/>
                  </a:schemeClr>
                </a:solidFill>
                <a:latin typeface="Segoe UI" panose="020B0502040204020203" pitchFamily="34" charset="0"/>
                <a:cs typeface="Segoe UI" panose="020B0502040204020203" pitchFamily="34" charset="0"/>
              </a:rPr>
              <a:t>supplied by up to 74 private sector firms</a:t>
            </a:r>
          </a:p>
        </p:txBody>
      </p:sp>
      <p:cxnSp>
        <p:nvCxnSpPr>
          <p:cNvPr id="22" name="Straight Arrow Connector 21"/>
          <p:cNvCxnSpPr>
            <a:stCxn id="8" idx="3"/>
          </p:cNvCxnSpPr>
          <p:nvPr/>
        </p:nvCxnSpPr>
        <p:spPr>
          <a:xfrm flipV="1">
            <a:off x="5376862" y="2222499"/>
            <a:ext cx="1811338" cy="1"/>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9" idx="3"/>
          </p:cNvCxnSpPr>
          <p:nvPr/>
        </p:nvCxnSpPr>
        <p:spPr>
          <a:xfrm flipV="1">
            <a:off x="5376862" y="4038600"/>
            <a:ext cx="1811338" cy="4762"/>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188200" y="1379537"/>
            <a:ext cx="4762500" cy="5016758"/>
          </a:xfrm>
          <a:prstGeom prst="rect">
            <a:avLst/>
          </a:prstGeom>
          <a:noFill/>
        </p:spPr>
        <p:txBody>
          <a:bodyPr wrap="square" rtlCol="0">
            <a:spAutoFit/>
          </a:bodyPr>
          <a:lstStyle/>
          <a:p>
            <a:pPr algn="ctr"/>
            <a:r>
              <a:rPr lang="en-US" sz="2000" b="1" dirty="0">
                <a:solidFill>
                  <a:srgbClr val="7030A0"/>
                </a:solidFill>
                <a:latin typeface="Segoe UI" panose="020B0502040204020203" pitchFamily="34" charset="0"/>
                <a:cs typeface="Segoe UI" panose="020B0502040204020203" pitchFamily="34" charset="0"/>
              </a:rPr>
              <a:t>CSPS and eight departments exploring whether we can answer questions like:</a:t>
            </a:r>
          </a:p>
          <a:p>
            <a:pPr algn="ctr"/>
            <a:endParaRPr lang="en-US" sz="2000" b="1" dirty="0">
              <a:solidFill>
                <a:srgbClr val="7030A0"/>
              </a:solidFill>
              <a:latin typeface="Segoe UI" panose="020B0502040204020203" pitchFamily="34" charset="0"/>
              <a:cs typeface="Segoe UI" panose="020B0502040204020203" pitchFamily="34" charset="0"/>
            </a:endParaRPr>
          </a:p>
          <a:p>
            <a:pPr algn="ctr"/>
            <a:r>
              <a:rPr lang="en-US" sz="2000" dirty="0">
                <a:solidFill>
                  <a:schemeClr val="tx1">
                    <a:lumMod val="85000"/>
                    <a:lumOff val="15000"/>
                  </a:schemeClr>
                </a:solidFill>
                <a:latin typeface="Segoe UI" panose="020B0502040204020203" pitchFamily="34" charset="0"/>
                <a:cs typeface="Segoe UI" panose="020B0502040204020203" pitchFamily="34" charset="0"/>
              </a:rPr>
              <a:t>Does regulation language encourage more or less private section innovation? How?</a:t>
            </a:r>
          </a:p>
          <a:p>
            <a:pPr algn="ctr"/>
            <a:endParaRPr lang="en-US" sz="2000" dirty="0">
              <a:solidFill>
                <a:schemeClr val="tx1">
                  <a:lumMod val="85000"/>
                  <a:lumOff val="15000"/>
                </a:schemeClr>
              </a:solidFill>
              <a:latin typeface="Segoe UI" panose="020B0502040204020203" pitchFamily="34" charset="0"/>
              <a:cs typeface="Segoe UI" panose="020B0502040204020203" pitchFamily="34" charset="0"/>
            </a:endParaRPr>
          </a:p>
          <a:p>
            <a:pPr algn="ctr"/>
            <a:r>
              <a:rPr lang="en-US" sz="2000" dirty="0">
                <a:solidFill>
                  <a:schemeClr val="tx1">
                    <a:lumMod val="85000"/>
                    <a:lumOff val="15000"/>
                  </a:schemeClr>
                </a:solidFill>
                <a:latin typeface="Segoe UI" panose="020B0502040204020203" pitchFamily="34" charset="0"/>
                <a:cs typeface="Segoe UI" panose="020B0502040204020203" pitchFamily="34" charset="0"/>
              </a:rPr>
              <a:t>Can we identify gaps and overlaps in our regulatory environment?</a:t>
            </a:r>
          </a:p>
          <a:p>
            <a:pPr algn="ctr"/>
            <a:endParaRPr lang="en-US" sz="2000" dirty="0">
              <a:solidFill>
                <a:schemeClr val="tx1">
                  <a:lumMod val="85000"/>
                  <a:lumOff val="15000"/>
                </a:schemeClr>
              </a:solidFill>
              <a:latin typeface="Segoe UI" panose="020B0502040204020203" pitchFamily="34" charset="0"/>
              <a:cs typeface="Segoe UI" panose="020B0502040204020203" pitchFamily="34" charset="0"/>
            </a:endParaRPr>
          </a:p>
          <a:p>
            <a:pPr algn="ctr"/>
            <a:r>
              <a:rPr lang="en-US" sz="2000" dirty="0">
                <a:solidFill>
                  <a:schemeClr val="tx1">
                    <a:lumMod val="85000"/>
                    <a:lumOff val="15000"/>
                  </a:schemeClr>
                </a:solidFill>
                <a:latin typeface="Segoe UI" panose="020B0502040204020203" pitchFamily="34" charset="0"/>
                <a:cs typeface="Segoe UI" panose="020B0502040204020203" pitchFamily="34" charset="0"/>
              </a:rPr>
              <a:t>Can we map regulatory burden across industries and jurisdictions?</a:t>
            </a:r>
          </a:p>
          <a:p>
            <a:pPr algn="ctr"/>
            <a:endParaRPr lang="en-US" sz="2000" dirty="0">
              <a:solidFill>
                <a:schemeClr val="tx1">
                  <a:lumMod val="85000"/>
                  <a:lumOff val="15000"/>
                </a:schemeClr>
              </a:solidFill>
              <a:latin typeface="Segoe UI" panose="020B0502040204020203" pitchFamily="34" charset="0"/>
              <a:cs typeface="Segoe UI" panose="020B0502040204020203" pitchFamily="34" charset="0"/>
            </a:endParaRPr>
          </a:p>
          <a:p>
            <a:pPr algn="ctr"/>
            <a:r>
              <a:rPr lang="en-US" sz="2000" dirty="0">
                <a:solidFill>
                  <a:schemeClr val="tx1">
                    <a:lumMod val="85000"/>
                    <a:lumOff val="15000"/>
                  </a:schemeClr>
                </a:solidFill>
                <a:latin typeface="Segoe UI" panose="020B0502040204020203" pitchFamily="34" charset="0"/>
                <a:cs typeface="Segoe UI" panose="020B0502040204020203" pitchFamily="34" charset="0"/>
              </a:rPr>
              <a:t>Can we find insights in documents submitted as regulatory requirements?</a:t>
            </a:r>
          </a:p>
        </p:txBody>
      </p:sp>
      <p:sp>
        <p:nvSpPr>
          <p:cNvPr id="16" name="TextBox 15"/>
          <p:cNvSpPr txBox="1"/>
          <p:nvPr/>
        </p:nvSpPr>
        <p:spPr>
          <a:xfrm>
            <a:off x="11573819" y="6311462"/>
            <a:ext cx="825062" cy="369332"/>
          </a:xfrm>
          <a:prstGeom prst="rect">
            <a:avLst/>
          </a:prstGeom>
          <a:noFill/>
        </p:spPr>
        <p:txBody>
          <a:bodyPr wrap="square" rtlCol="0">
            <a:spAutoFit/>
          </a:bodyPr>
          <a:lstStyle/>
          <a:p>
            <a:r>
              <a:rPr lang="en-US" dirty="0" smtClean="0"/>
              <a:t>11</a:t>
            </a:r>
            <a:endParaRPr lang="en-CA" dirty="0"/>
          </a:p>
        </p:txBody>
      </p:sp>
      <p:sp>
        <p:nvSpPr>
          <p:cNvPr id="19" name="Rectangle 18"/>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Rectangle 19"/>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08238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1104470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An interconnected and complex system</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9" name="TextBox 8"/>
          <p:cNvSpPr txBox="1"/>
          <p:nvPr/>
        </p:nvSpPr>
        <p:spPr>
          <a:xfrm>
            <a:off x="2853639" y="1219286"/>
            <a:ext cx="5813505" cy="707886"/>
          </a:xfrm>
          <a:prstGeom prst="rect">
            <a:avLst/>
          </a:prstGeom>
          <a:noFill/>
        </p:spPr>
        <p:txBody>
          <a:bodyPr wrap="square" rtlCol="0">
            <a:spAutoFit/>
          </a:bodyPr>
          <a:lstStyle/>
          <a:p>
            <a:pPr algn="ctr"/>
            <a:r>
              <a:rPr lang="en-US" sz="2000" dirty="0">
                <a:solidFill>
                  <a:schemeClr val="tx1">
                    <a:lumMod val="75000"/>
                    <a:lumOff val="25000"/>
                  </a:schemeClr>
                </a:solidFill>
                <a:latin typeface="Segoe UI" panose="020B0502040204020203" pitchFamily="34" charset="0"/>
                <a:cs typeface="Segoe UI" panose="020B0502040204020203" pitchFamily="34" charset="0"/>
              </a:rPr>
              <a:t>Government promotes </a:t>
            </a:r>
            <a:r>
              <a:rPr lang="en-US" sz="2000" b="1" dirty="0">
                <a:solidFill>
                  <a:srgbClr val="7030A0"/>
                </a:solidFill>
                <a:latin typeface="Segoe UI" panose="020B0502040204020203" pitchFamily="34" charset="0"/>
                <a:cs typeface="Segoe UI" panose="020B0502040204020203" pitchFamily="34" charset="0"/>
              </a:rPr>
              <a:t>AI research</a:t>
            </a:r>
            <a:r>
              <a:rPr lang="en-US" sz="2000" dirty="0">
                <a:solidFill>
                  <a:schemeClr val="tx1">
                    <a:lumMod val="75000"/>
                    <a:lumOff val="25000"/>
                  </a:schemeClr>
                </a:solidFill>
                <a:latin typeface="Segoe UI" panose="020B0502040204020203" pitchFamily="34" charset="0"/>
                <a:cs typeface="Segoe UI" panose="020B0502040204020203" pitchFamily="34" charset="0"/>
              </a:rPr>
              <a:t>, opening new possibilities and accelerating economic growth</a:t>
            </a:r>
            <a:endParaRPr lang="en-CA" sz="2000" b="1" dirty="0">
              <a:solidFill>
                <a:srgbClr val="7030A0"/>
              </a:solidFill>
              <a:latin typeface="Segoe UI" panose="020B0502040204020203" pitchFamily="34" charset="0"/>
              <a:cs typeface="Segoe UI" panose="020B0502040204020203" pitchFamily="34" charset="0"/>
            </a:endParaRPr>
          </a:p>
        </p:txBody>
      </p:sp>
      <p:sp>
        <p:nvSpPr>
          <p:cNvPr id="10" name="TextBox 9"/>
          <p:cNvSpPr txBox="1"/>
          <p:nvPr/>
        </p:nvSpPr>
        <p:spPr>
          <a:xfrm>
            <a:off x="6946743" y="4841085"/>
            <a:ext cx="3440803" cy="1015663"/>
          </a:xfrm>
          <a:prstGeom prst="rect">
            <a:avLst/>
          </a:prstGeom>
          <a:noFill/>
        </p:spPr>
        <p:txBody>
          <a:bodyPr wrap="square" rtlCol="0">
            <a:spAutoFit/>
          </a:bodyPr>
          <a:lstStyle/>
          <a:p>
            <a:r>
              <a:rPr lang="en-US" sz="2000" dirty="0">
                <a:solidFill>
                  <a:schemeClr val="tx1">
                    <a:lumMod val="75000"/>
                    <a:lumOff val="25000"/>
                  </a:schemeClr>
                </a:solidFill>
                <a:latin typeface="Segoe UI" panose="020B0502040204020203" pitchFamily="34" charset="0"/>
                <a:cs typeface="Segoe UI" panose="020B0502040204020203" pitchFamily="34" charset="0"/>
              </a:rPr>
              <a:t>AI advances influence </a:t>
            </a:r>
            <a:r>
              <a:rPr lang="en-US" sz="2000" b="1" dirty="0" err="1">
                <a:solidFill>
                  <a:srgbClr val="7030A0"/>
                </a:solidFill>
                <a:latin typeface="Segoe UI" panose="020B0502040204020203" pitchFamily="34" charset="0"/>
                <a:cs typeface="Segoe UI" panose="020B0502040204020203" pitchFamily="34" charset="0"/>
              </a:rPr>
              <a:t>labour</a:t>
            </a:r>
            <a:r>
              <a:rPr lang="en-US" sz="2000" b="1" dirty="0">
                <a:solidFill>
                  <a:srgbClr val="7030A0"/>
                </a:solidFill>
                <a:latin typeface="Segoe UI" panose="020B0502040204020203" pitchFamily="34" charset="0"/>
                <a:cs typeface="Segoe UI" panose="020B0502040204020203" pitchFamily="34" charset="0"/>
              </a:rPr>
              <a:t> market and societal trends</a:t>
            </a:r>
            <a:endParaRPr lang="en-CA" sz="2000" b="1" dirty="0">
              <a:solidFill>
                <a:srgbClr val="7030A0"/>
              </a:solidFill>
              <a:latin typeface="Segoe UI" panose="020B0502040204020203" pitchFamily="34" charset="0"/>
              <a:cs typeface="Segoe UI" panose="020B0502040204020203" pitchFamily="34" charset="0"/>
            </a:endParaRPr>
          </a:p>
        </p:txBody>
      </p:sp>
      <p:sp>
        <p:nvSpPr>
          <p:cNvPr id="11" name="TextBox 10"/>
          <p:cNvSpPr txBox="1"/>
          <p:nvPr/>
        </p:nvSpPr>
        <p:spPr>
          <a:xfrm>
            <a:off x="1704323" y="4691913"/>
            <a:ext cx="2779005" cy="1323439"/>
          </a:xfrm>
          <a:prstGeom prst="rect">
            <a:avLst/>
          </a:prstGeom>
          <a:noFill/>
        </p:spPr>
        <p:txBody>
          <a:bodyPr wrap="square" rtlCol="0">
            <a:spAutoFit/>
          </a:bodyPr>
          <a:lstStyle/>
          <a:p>
            <a:pPr algn="r"/>
            <a:r>
              <a:rPr lang="en-US" sz="2000" dirty="0">
                <a:solidFill>
                  <a:schemeClr val="tx1">
                    <a:lumMod val="75000"/>
                    <a:lumOff val="25000"/>
                  </a:schemeClr>
                </a:solidFill>
                <a:latin typeface="Segoe UI" panose="020B0502040204020203" pitchFamily="34" charset="0"/>
                <a:cs typeface="Segoe UI" panose="020B0502040204020203" pitchFamily="34" charset="0"/>
              </a:rPr>
              <a:t>Societal impacts demand review of the </a:t>
            </a:r>
            <a:r>
              <a:rPr lang="en-US" sz="2000" b="1" dirty="0">
                <a:solidFill>
                  <a:srgbClr val="7030A0"/>
                </a:solidFill>
                <a:latin typeface="Segoe UI" panose="020B0502040204020203" pitchFamily="34" charset="0"/>
                <a:cs typeface="Segoe UI" panose="020B0502040204020203" pitchFamily="34" charset="0"/>
              </a:rPr>
              <a:t>legal and policy environment</a:t>
            </a:r>
            <a:endParaRPr lang="en-CA" sz="2000" b="1" dirty="0">
              <a:solidFill>
                <a:srgbClr val="7030A0"/>
              </a:solidFill>
              <a:latin typeface="Segoe UI" panose="020B0502040204020203" pitchFamily="34" charset="0"/>
              <a:cs typeface="Segoe UI" panose="020B0502040204020203" pitchFamily="34" charset="0"/>
            </a:endParaRPr>
          </a:p>
        </p:txBody>
      </p:sp>
      <p:sp>
        <p:nvSpPr>
          <p:cNvPr id="12" name="TextBox 11"/>
          <p:cNvSpPr txBox="1"/>
          <p:nvPr/>
        </p:nvSpPr>
        <p:spPr>
          <a:xfrm>
            <a:off x="1045697" y="2921168"/>
            <a:ext cx="2920440" cy="1015663"/>
          </a:xfrm>
          <a:prstGeom prst="rect">
            <a:avLst/>
          </a:prstGeom>
          <a:noFill/>
        </p:spPr>
        <p:txBody>
          <a:bodyPr wrap="square" rtlCol="0">
            <a:spAutoFit/>
          </a:bodyPr>
          <a:lstStyle/>
          <a:p>
            <a:pPr algn="r"/>
            <a:r>
              <a:rPr lang="en-US" sz="2000" dirty="0">
                <a:solidFill>
                  <a:schemeClr val="tx1">
                    <a:lumMod val="75000"/>
                    <a:lumOff val="25000"/>
                  </a:schemeClr>
                </a:solidFill>
                <a:latin typeface="Segoe UI" panose="020B0502040204020203" pitchFamily="34" charset="0"/>
                <a:cs typeface="Segoe UI" panose="020B0502040204020203" pitchFamily="34" charset="0"/>
              </a:rPr>
              <a:t>Government have to evolve </a:t>
            </a:r>
            <a:r>
              <a:rPr lang="en-US" sz="2000" b="1" dirty="0">
                <a:solidFill>
                  <a:srgbClr val="7030A0"/>
                </a:solidFill>
                <a:latin typeface="Segoe UI" panose="020B0502040204020203" pitchFamily="34" charset="0"/>
                <a:cs typeface="Segoe UI" panose="020B0502040204020203" pitchFamily="34" charset="0"/>
              </a:rPr>
              <a:t>capacities and skills</a:t>
            </a:r>
            <a:endParaRPr lang="en-CA" sz="2000" b="1" dirty="0">
              <a:solidFill>
                <a:srgbClr val="7030A0"/>
              </a:solidFill>
              <a:latin typeface="Segoe UI" panose="020B0502040204020203" pitchFamily="34" charset="0"/>
              <a:cs typeface="Segoe UI" panose="020B0502040204020203" pitchFamily="34" charset="0"/>
            </a:endParaRPr>
          </a:p>
        </p:txBody>
      </p:sp>
      <p:sp>
        <p:nvSpPr>
          <p:cNvPr id="14" name="TextBox 13"/>
          <p:cNvSpPr txBox="1"/>
          <p:nvPr/>
        </p:nvSpPr>
        <p:spPr>
          <a:xfrm>
            <a:off x="7457301" y="2933868"/>
            <a:ext cx="3440803" cy="1015663"/>
          </a:xfrm>
          <a:prstGeom prst="rect">
            <a:avLst/>
          </a:prstGeom>
          <a:noFill/>
        </p:spPr>
        <p:txBody>
          <a:bodyPr wrap="square" rtlCol="0">
            <a:spAutoFit/>
          </a:bodyPr>
          <a:lstStyle/>
          <a:p>
            <a:r>
              <a:rPr lang="en-US" sz="2000" dirty="0">
                <a:solidFill>
                  <a:schemeClr val="tx1">
                    <a:lumMod val="75000"/>
                    <a:lumOff val="25000"/>
                  </a:schemeClr>
                </a:solidFill>
                <a:latin typeface="Segoe UI" panose="020B0502040204020203" pitchFamily="34" charset="0"/>
                <a:cs typeface="Segoe UI" panose="020B0502040204020203" pitchFamily="34" charset="0"/>
              </a:rPr>
              <a:t>Progress appears in </a:t>
            </a:r>
            <a:r>
              <a:rPr lang="en-US" sz="2000" b="1" dirty="0">
                <a:solidFill>
                  <a:srgbClr val="7030A0"/>
                </a:solidFill>
                <a:latin typeface="Segoe UI" panose="020B0502040204020203" pitchFamily="34" charset="0"/>
                <a:cs typeface="Segoe UI" panose="020B0502040204020203" pitchFamily="34" charset="0"/>
              </a:rPr>
              <a:t>service improvements </a:t>
            </a:r>
            <a:r>
              <a:rPr lang="en-US" sz="2000" dirty="0">
                <a:solidFill>
                  <a:schemeClr val="tx1">
                    <a:lumMod val="75000"/>
                    <a:lumOff val="25000"/>
                  </a:schemeClr>
                </a:solidFill>
                <a:latin typeface="Segoe UI" panose="020B0502040204020203" pitchFamily="34" charset="0"/>
                <a:cs typeface="Segoe UI" panose="020B0502040204020203" pitchFamily="34" charset="0"/>
              </a:rPr>
              <a:t>and smarter government</a:t>
            </a:r>
            <a:endParaRPr lang="en-CA" sz="2000" b="1" dirty="0">
              <a:solidFill>
                <a:srgbClr val="7030A0"/>
              </a:solidFill>
              <a:latin typeface="Segoe UI" panose="020B0502040204020203" pitchFamily="34" charset="0"/>
              <a:cs typeface="Segoe UI" panose="020B0502040204020203" pitchFamily="34" charset="0"/>
            </a:endParaRPr>
          </a:p>
        </p:txBody>
      </p:sp>
      <p:sp>
        <p:nvSpPr>
          <p:cNvPr id="15" name="Oval 14"/>
          <p:cNvSpPr/>
          <p:nvPr/>
        </p:nvSpPr>
        <p:spPr>
          <a:xfrm>
            <a:off x="5312530" y="3436655"/>
            <a:ext cx="810400" cy="810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TextBox 16"/>
          <p:cNvSpPr txBox="1"/>
          <p:nvPr/>
        </p:nvSpPr>
        <p:spPr>
          <a:xfrm>
            <a:off x="5291663" y="3641800"/>
            <a:ext cx="840111" cy="400110"/>
          </a:xfrm>
          <a:prstGeom prst="rect">
            <a:avLst/>
          </a:prstGeom>
          <a:noFill/>
        </p:spPr>
        <p:txBody>
          <a:bodyPr wrap="square" rtlCol="0">
            <a:spAutoFit/>
          </a:bodyPr>
          <a:lstStyle/>
          <a:p>
            <a:pPr algn="ctr"/>
            <a:r>
              <a:rPr lang="en-US" sz="2000" dirty="0">
                <a:solidFill>
                  <a:schemeClr val="tx1">
                    <a:lumMod val="75000"/>
                    <a:lumOff val="25000"/>
                  </a:schemeClr>
                </a:solidFill>
                <a:latin typeface="Segoe UI" panose="020B0502040204020203" pitchFamily="34" charset="0"/>
                <a:cs typeface="Segoe UI" panose="020B0502040204020203" pitchFamily="34" charset="0"/>
              </a:rPr>
              <a:t>AI</a:t>
            </a:r>
            <a:endParaRPr lang="en-CA" sz="2000" b="1" dirty="0">
              <a:solidFill>
                <a:srgbClr val="7030A0"/>
              </a:solidFill>
              <a:latin typeface="Segoe UI" panose="020B0502040204020203" pitchFamily="34" charset="0"/>
              <a:cs typeface="Segoe UI" panose="020B0502040204020203" pitchFamily="34" charset="0"/>
            </a:endParaRPr>
          </a:p>
        </p:txBody>
      </p:sp>
      <p:sp>
        <p:nvSpPr>
          <p:cNvPr id="20" name="Rectangle 19"/>
          <p:cNvSpPr/>
          <p:nvPr/>
        </p:nvSpPr>
        <p:spPr>
          <a:xfrm>
            <a:off x="4521428" y="3080964"/>
            <a:ext cx="2178630" cy="1296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7" name="Straight Connector 6"/>
          <p:cNvCxnSpPr/>
          <p:nvPr/>
        </p:nvCxnSpPr>
        <p:spPr>
          <a:xfrm flipH="1">
            <a:off x="3966137" y="1932427"/>
            <a:ext cx="1794255" cy="1501828"/>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4483328" y="3446955"/>
            <a:ext cx="2973973" cy="1911933"/>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flipV="1">
            <a:off x="3966137" y="3434255"/>
            <a:ext cx="2980606" cy="1919917"/>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4483328" y="5354172"/>
            <a:ext cx="2463415" cy="4716"/>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4483328" y="1932427"/>
            <a:ext cx="1277064" cy="3426461"/>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5760392" y="1932427"/>
            <a:ext cx="1696909" cy="1514528"/>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3966137" y="3434255"/>
            <a:ext cx="3491164" cy="12700"/>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760392" y="1932427"/>
            <a:ext cx="1186351" cy="3421745"/>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966137" y="3434255"/>
            <a:ext cx="517191" cy="1924633"/>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6946743" y="3446955"/>
            <a:ext cx="510558" cy="1907217"/>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11573819" y="6311462"/>
            <a:ext cx="825062" cy="369332"/>
          </a:xfrm>
          <a:prstGeom prst="rect">
            <a:avLst/>
          </a:prstGeom>
          <a:noFill/>
        </p:spPr>
        <p:txBody>
          <a:bodyPr wrap="square" rtlCol="0">
            <a:spAutoFit/>
          </a:bodyPr>
          <a:lstStyle/>
          <a:p>
            <a:r>
              <a:rPr lang="en-US" dirty="0" smtClean="0"/>
              <a:t>12</a:t>
            </a:r>
            <a:endParaRPr lang="en-CA" dirty="0"/>
          </a:p>
        </p:txBody>
      </p:sp>
      <p:sp>
        <p:nvSpPr>
          <p:cNvPr id="26" name="Rectangle 25"/>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7" name="Rectangle 26"/>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592403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2908135" y="1806051"/>
            <a:ext cx="2133879" cy="3855971"/>
          </a:xfrm>
          <a:prstGeom prst="rect">
            <a:avLst/>
          </a:prstGeom>
          <a:solidFill>
            <a:srgbClr val="5EA7EA">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p:cNvSpPr/>
          <p:nvPr/>
        </p:nvSpPr>
        <p:spPr>
          <a:xfrm>
            <a:off x="5152959" y="1806051"/>
            <a:ext cx="2133879" cy="3855971"/>
          </a:xfrm>
          <a:prstGeom prst="rect">
            <a:avLst/>
          </a:prstGeom>
          <a:solidFill>
            <a:srgbClr val="5EA7E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p:cNvSpPr txBox="1"/>
          <p:nvPr/>
        </p:nvSpPr>
        <p:spPr>
          <a:xfrm>
            <a:off x="436097" y="98474"/>
            <a:ext cx="11088495"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Challenges</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11" name="TextBox 10"/>
          <p:cNvSpPr txBox="1"/>
          <p:nvPr/>
        </p:nvSpPr>
        <p:spPr>
          <a:xfrm>
            <a:off x="619666" y="1784037"/>
            <a:ext cx="2310902" cy="3877985"/>
          </a:xfrm>
          <a:prstGeom prst="rect">
            <a:avLst/>
          </a:prstGeom>
          <a:noFill/>
        </p:spPr>
        <p:txBody>
          <a:bodyPr wrap="square" rtlCol="0">
            <a:spAutoFit/>
          </a:bodyPr>
          <a:lstStyle/>
          <a:p>
            <a:r>
              <a:rPr lang="en-US" sz="2400" b="1" dirty="0">
                <a:solidFill>
                  <a:srgbClr val="7030A0"/>
                </a:solidFill>
                <a:latin typeface="Segoe UI" panose="020B0502040204020203" pitchFamily="34" charset="0"/>
                <a:cs typeface="Segoe UI" panose="020B0502040204020203" pitchFamily="34" charset="0"/>
              </a:rPr>
              <a:t>Lack of training and skills</a:t>
            </a:r>
          </a:p>
          <a:p>
            <a:endParaRPr lang="en-US" sz="2400" b="1" dirty="0">
              <a:solidFill>
                <a:srgbClr val="7030A0"/>
              </a:solidFill>
              <a:latin typeface="Segoe UI" panose="020B0502040204020203" pitchFamily="34" charset="0"/>
              <a:cs typeface="Segoe UI" panose="020B0502040204020203" pitchFamily="34" charset="0"/>
            </a:endParaRPr>
          </a:p>
          <a:p>
            <a:endParaRPr lang="en-US" sz="2400" b="1" dirty="0">
              <a:solidFill>
                <a:srgbClr val="7030A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en-CA" sz="1400" dirty="0"/>
              <a:t>Resources and training</a:t>
            </a:r>
          </a:p>
          <a:p>
            <a:pPr marL="285750" indent="-285750">
              <a:buFont typeface="Arial" panose="020B0604020202020204" pitchFamily="34" charset="0"/>
              <a:buChar char="•"/>
            </a:pPr>
            <a:r>
              <a:rPr lang="en-CA" sz="1400" dirty="0"/>
              <a:t>Developing new skills sets/training for staff </a:t>
            </a:r>
          </a:p>
          <a:p>
            <a:pPr marL="285750" indent="-285750">
              <a:buFont typeface="Arial" panose="020B0604020202020204" pitchFamily="34" charset="0"/>
              <a:buChar char="•"/>
            </a:pPr>
            <a:r>
              <a:rPr lang="en-CA" sz="1400" dirty="0"/>
              <a:t>Timely access and training to latest advances in computing</a:t>
            </a:r>
          </a:p>
          <a:p>
            <a:pPr marL="285750" indent="-285750">
              <a:buFont typeface="Arial" panose="020B0604020202020204" pitchFamily="34" charset="0"/>
              <a:buChar char="•"/>
            </a:pPr>
            <a:r>
              <a:rPr lang="en-CA" sz="1400" dirty="0"/>
              <a:t>Technical advice on how to apply AI into business practices</a:t>
            </a:r>
          </a:p>
        </p:txBody>
      </p:sp>
      <p:sp>
        <p:nvSpPr>
          <p:cNvPr id="12" name="TextBox 11"/>
          <p:cNvSpPr txBox="1"/>
          <p:nvPr/>
        </p:nvSpPr>
        <p:spPr>
          <a:xfrm>
            <a:off x="2930568" y="1778688"/>
            <a:ext cx="2139673" cy="3662541"/>
          </a:xfrm>
          <a:prstGeom prst="rect">
            <a:avLst/>
          </a:prstGeom>
          <a:noFill/>
        </p:spPr>
        <p:txBody>
          <a:bodyPr wrap="square" rtlCol="0">
            <a:spAutoFit/>
          </a:bodyPr>
          <a:lstStyle/>
          <a:p>
            <a:r>
              <a:rPr lang="en-US" sz="2400" b="1" dirty="0">
                <a:solidFill>
                  <a:srgbClr val="7030A0"/>
                </a:solidFill>
                <a:latin typeface="Segoe UI" panose="020B0502040204020203" pitchFamily="34" charset="0"/>
                <a:cs typeface="Segoe UI" panose="020B0502040204020203" pitchFamily="34" charset="0"/>
              </a:rPr>
              <a:t>Gaps in existing policy and governance</a:t>
            </a:r>
          </a:p>
          <a:p>
            <a:endParaRPr lang="en-US" sz="2400" b="1" dirty="0">
              <a:solidFill>
                <a:srgbClr val="7030A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en-CA" sz="1400" dirty="0"/>
              <a:t>Guidance related to stewardship of data</a:t>
            </a:r>
          </a:p>
          <a:p>
            <a:pPr marL="285750" indent="-285750">
              <a:buFont typeface="Arial" panose="020B0604020202020204" pitchFamily="34" charset="0"/>
              <a:buChar char="•"/>
            </a:pPr>
            <a:r>
              <a:rPr lang="en-CA" sz="1400" dirty="0"/>
              <a:t>Proper management of ethical issues and potential biases </a:t>
            </a:r>
          </a:p>
          <a:p>
            <a:pPr marL="285750" indent="-285750">
              <a:buFont typeface="Arial" panose="020B0604020202020204" pitchFamily="34" charset="0"/>
              <a:buChar char="•"/>
            </a:pPr>
            <a:r>
              <a:rPr lang="en-CA" sz="1400" dirty="0"/>
              <a:t>Balance of transparency and privacy </a:t>
            </a:r>
          </a:p>
        </p:txBody>
      </p:sp>
      <p:sp>
        <p:nvSpPr>
          <p:cNvPr id="13" name="TextBox 12"/>
          <p:cNvSpPr txBox="1"/>
          <p:nvPr/>
        </p:nvSpPr>
        <p:spPr>
          <a:xfrm>
            <a:off x="5092674" y="1778688"/>
            <a:ext cx="2282675" cy="3016210"/>
          </a:xfrm>
          <a:prstGeom prst="rect">
            <a:avLst/>
          </a:prstGeom>
          <a:noFill/>
        </p:spPr>
        <p:txBody>
          <a:bodyPr wrap="square" rtlCol="0">
            <a:spAutoFit/>
          </a:bodyPr>
          <a:lstStyle/>
          <a:p>
            <a:r>
              <a:rPr lang="en-US" sz="2400" b="1" dirty="0">
                <a:solidFill>
                  <a:srgbClr val="7030A0"/>
                </a:solidFill>
                <a:latin typeface="Segoe UI" panose="020B0502040204020203" pitchFamily="34" charset="0"/>
                <a:cs typeface="Segoe UI" panose="020B0502040204020203" pitchFamily="34" charset="0"/>
              </a:rPr>
              <a:t>Aging infrastructure</a:t>
            </a:r>
          </a:p>
          <a:p>
            <a:endParaRPr lang="en-US" sz="2400" b="1" dirty="0">
              <a:solidFill>
                <a:srgbClr val="7030A0"/>
              </a:solidFill>
              <a:latin typeface="Segoe UI" panose="020B0502040204020203" pitchFamily="34" charset="0"/>
              <a:cs typeface="Segoe UI" panose="020B0502040204020203" pitchFamily="34" charset="0"/>
            </a:endParaRPr>
          </a:p>
          <a:p>
            <a:endParaRPr lang="en-US" sz="2400" b="1" dirty="0">
              <a:solidFill>
                <a:srgbClr val="7030A0"/>
              </a:solidFill>
              <a:latin typeface="Segoe UI" panose="020B0502040204020203" pitchFamily="34" charset="0"/>
              <a:cs typeface="Segoe UI" panose="020B0502040204020203" pitchFamily="34" charset="0"/>
            </a:endParaRPr>
          </a:p>
          <a:p>
            <a:endParaRPr lang="en-US" sz="2400" b="1" dirty="0">
              <a:solidFill>
                <a:srgbClr val="7030A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en-CA" sz="1400" dirty="0"/>
              <a:t>Aging infrastructure </a:t>
            </a:r>
          </a:p>
          <a:p>
            <a:pPr marL="285750" indent="-285750">
              <a:buFont typeface="Arial" panose="020B0604020202020204" pitchFamily="34" charset="0"/>
              <a:buChar char="•"/>
            </a:pPr>
            <a:r>
              <a:rPr lang="en-CA" sz="1400" dirty="0"/>
              <a:t>Access and use of high quality data </a:t>
            </a:r>
          </a:p>
          <a:p>
            <a:pPr marL="285750" indent="-285750">
              <a:buFont typeface="Arial" panose="020B0604020202020204" pitchFamily="34" charset="0"/>
              <a:buChar char="•"/>
            </a:pPr>
            <a:r>
              <a:rPr lang="en-CA" sz="1400" dirty="0"/>
              <a:t>In-expensive computing capacity </a:t>
            </a:r>
          </a:p>
        </p:txBody>
      </p:sp>
      <p:sp>
        <p:nvSpPr>
          <p:cNvPr id="14" name="TextBox 13"/>
          <p:cNvSpPr txBox="1"/>
          <p:nvPr/>
        </p:nvSpPr>
        <p:spPr>
          <a:xfrm>
            <a:off x="7375349" y="1778688"/>
            <a:ext cx="2310902" cy="3231654"/>
          </a:xfrm>
          <a:prstGeom prst="rect">
            <a:avLst/>
          </a:prstGeom>
          <a:noFill/>
        </p:spPr>
        <p:txBody>
          <a:bodyPr wrap="square" rtlCol="0">
            <a:spAutoFit/>
          </a:bodyPr>
          <a:lstStyle/>
          <a:p>
            <a:r>
              <a:rPr lang="en-US" sz="2400" b="1" dirty="0">
                <a:solidFill>
                  <a:srgbClr val="7030A0"/>
                </a:solidFill>
                <a:latin typeface="Segoe UI" panose="020B0502040204020203" pitchFamily="34" charset="0"/>
                <a:cs typeface="Segoe UI" panose="020B0502040204020203" pitchFamily="34" charset="0"/>
              </a:rPr>
              <a:t>Providing funding</a:t>
            </a:r>
          </a:p>
          <a:p>
            <a:endParaRPr lang="en-US" sz="2400" b="1" dirty="0">
              <a:solidFill>
                <a:srgbClr val="7030A0"/>
              </a:solidFill>
              <a:latin typeface="Segoe UI" panose="020B0502040204020203" pitchFamily="34" charset="0"/>
              <a:cs typeface="Segoe UI" panose="020B0502040204020203" pitchFamily="34" charset="0"/>
            </a:endParaRPr>
          </a:p>
          <a:p>
            <a:endParaRPr lang="en-US" sz="2400" b="1" dirty="0">
              <a:solidFill>
                <a:srgbClr val="7030A0"/>
              </a:solidFill>
              <a:latin typeface="Segoe UI" panose="020B0502040204020203" pitchFamily="34" charset="0"/>
              <a:cs typeface="Segoe UI" panose="020B0502040204020203" pitchFamily="34" charset="0"/>
            </a:endParaRPr>
          </a:p>
          <a:p>
            <a:endParaRPr lang="en-US" sz="2400" b="1" dirty="0">
              <a:solidFill>
                <a:srgbClr val="7030A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en-CA" sz="1400" dirty="0"/>
              <a:t>Providing funding to appropriate opportunities  </a:t>
            </a:r>
          </a:p>
          <a:p>
            <a:pPr marL="285750" indent="-285750">
              <a:buFont typeface="Arial" panose="020B0604020202020204" pitchFamily="34" charset="0"/>
              <a:buChar char="•"/>
            </a:pPr>
            <a:r>
              <a:rPr lang="en-CA" sz="1400" dirty="0"/>
              <a:t>Necessary support for SBDAs to experiment (like GRDI)</a:t>
            </a:r>
          </a:p>
        </p:txBody>
      </p:sp>
      <p:sp>
        <p:nvSpPr>
          <p:cNvPr id="16" name="TextBox 15"/>
          <p:cNvSpPr txBox="1"/>
          <p:nvPr/>
        </p:nvSpPr>
        <p:spPr>
          <a:xfrm>
            <a:off x="9686251" y="1778688"/>
            <a:ext cx="2282675" cy="3231654"/>
          </a:xfrm>
          <a:prstGeom prst="rect">
            <a:avLst/>
          </a:prstGeom>
          <a:noFill/>
        </p:spPr>
        <p:txBody>
          <a:bodyPr wrap="square" rtlCol="0">
            <a:spAutoFit/>
          </a:bodyPr>
          <a:lstStyle/>
          <a:p>
            <a:r>
              <a:rPr lang="en-US" sz="2400" b="1" dirty="0">
                <a:solidFill>
                  <a:srgbClr val="7030A0"/>
                </a:solidFill>
                <a:latin typeface="Segoe UI" panose="020B0502040204020203" pitchFamily="34" charset="0"/>
                <a:cs typeface="Segoe UI" panose="020B0502040204020203" pitchFamily="34" charset="0"/>
              </a:rPr>
              <a:t>Procurement</a:t>
            </a:r>
          </a:p>
          <a:p>
            <a:endParaRPr lang="en-US" sz="2400" b="1" dirty="0">
              <a:solidFill>
                <a:srgbClr val="7030A0"/>
              </a:solidFill>
              <a:latin typeface="Segoe UI" panose="020B0502040204020203" pitchFamily="34" charset="0"/>
              <a:cs typeface="Segoe UI" panose="020B0502040204020203" pitchFamily="34" charset="0"/>
            </a:endParaRPr>
          </a:p>
          <a:p>
            <a:endParaRPr lang="en-US" sz="2400" b="1" dirty="0">
              <a:solidFill>
                <a:srgbClr val="7030A0"/>
              </a:solidFill>
              <a:latin typeface="Segoe UI" panose="020B0502040204020203" pitchFamily="34" charset="0"/>
              <a:cs typeface="Segoe UI" panose="020B0502040204020203" pitchFamily="34" charset="0"/>
            </a:endParaRPr>
          </a:p>
          <a:p>
            <a:endParaRPr lang="en-US" sz="2400" b="1" dirty="0">
              <a:solidFill>
                <a:srgbClr val="7030A0"/>
              </a:solidFill>
              <a:latin typeface="Segoe UI" panose="020B0502040204020203" pitchFamily="34" charset="0"/>
              <a:cs typeface="Segoe UI" panose="020B0502040204020203" pitchFamily="34" charset="0"/>
            </a:endParaRPr>
          </a:p>
          <a:p>
            <a:endParaRPr lang="en-US" sz="2400" b="1" dirty="0">
              <a:solidFill>
                <a:srgbClr val="7030A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en-CA" sz="1400" dirty="0"/>
              <a:t>Outdated procurement practices</a:t>
            </a:r>
          </a:p>
          <a:p>
            <a:pPr marL="285750" indent="-285750">
              <a:buFont typeface="Arial" panose="020B0604020202020204" pitchFamily="34" charset="0"/>
              <a:buChar char="•"/>
            </a:pPr>
            <a:r>
              <a:rPr lang="en-CA" sz="1400" dirty="0"/>
              <a:t>Ability to easily procure AI services, solutions, and products</a:t>
            </a:r>
          </a:p>
          <a:p>
            <a:endParaRPr lang="en-CA" sz="1400" dirty="0"/>
          </a:p>
        </p:txBody>
      </p:sp>
      <p:sp>
        <p:nvSpPr>
          <p:cNvPr id="17" name="Rectangle 16"/>
          <p:cNvSpPr/>
          <p:nvPr/>
        </p:nvSpPr>
        <p:spPr>
          <a:xfrm>
            <a:off x="647893" y="1806051"/>
            <a:ext cx="2133879" cy="3855971"/>
          </a:xfrm>
          <a:prstGeom prst="rect">
            <a:avLst/>
          </a:prstGeom>
          <a:solidFill>
            <a:srgbClr val="5EA7EA">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Rectangle 19"/>
          <p:cNvSpPr/>
          <p:nvPr/>
        </p:nvSpPr>
        <p:spPr>
          <a:xfrm>
            <a:off x="7432282" y="1806051"/>
            <a:ext cx="2133879" cy="3855971"/>
          </a:xfrm>
          <a:prstGeom prst="rect">
            <a:avLst/>
          </a:prstGeom>
          <a:solidFill>
            <a:srgbClr val="5EA7EA">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Rectangle 20"/>
          <p:cNvSpPr/>
          <p:nvPr/>
        </p:nvSpPr>
        <p:spPr>
          <a:xfrm>
            <a:off x="9692524" y="1815121"/>
            <a:ext cx="2133879" cy="3855971"/>
          </a:xfrm>
          <a:prstGeom prst="rect">
            <a:avLst/>
          </a:prstGeom>
          <a:solidFill>
            <a:srgbClr val="5EA7EA">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 name="Rectangle 23"/>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Rectangle 24"/>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TextBox 21"/>
          <p:cNvSpPr txBox="1"/>
          <p:nvPr/>
        </p:nvSpPr>
        <p:spPr>
          <a:xfrm>
            <a:off x="11573819" y="6311462"/>
            <a:ext cx="825062" cy="369332"/>
          </a:xfrm>
          <a:prstGeom prst="rect">
            <a:avLst/>
          </a:prstGeom>
          <a:noFill/>
        </p:spPr>
        <p:txBody>
          <a:bodyPr wrap="square" rtlCol="0">
            <a:spAutoFit/>
          </a:bodyPr>
          <a:lstStyle/>
          <a:p>
            <a:r>
              <a:rPr lang="en-US" dirty="0" smtClean="0"/>
              <a:t>13</a:t>
            </a:r>
            <a:endParaRPr lang="en-CA" dirty="0"/>
          </a:p>
        </p:txBody>
      </p:sp>
    </p:spTree>
    <p:extLst>
      <p:ext uri="{BB962C8B-B14F-4D97-AF65-F5344CB8AC3E}">
        <p14:creationId xmlns:p14="http://schemas.microsoft.com/office/powerpoint/2010/main" val="530014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AI capacity building in the GC</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3" name="Picture 2"/>
          <p:cNvPicPr>
            <a:picLocks noChangeAspect="1"/>
          </p:cNvPicPr>
          <p:nvPr/>
        </p:nvPicPr>
        <p:blipFill>
          <a:blip r:embed="rId3"/>
          <a:stretch>
            <a:fillRect/>
          </a:stretch>
        </p:blipFill>
        <p:spPr>
          <a:xfrm>
            <a:off x="358726" y="1565226"/>
            <a:ext cx="11755902" cy="4689743"/>
          </a:xfrm>
          <a:prstGeom prst="rect">
            <a:avLst/>
          </a:prstGeom>
        </p:spPr>
      </p:pic>
      <p:sp>
        <p:nvSpPr>
          <p:cNvPr id="7" name="TextBox 6"/>
          <p:cNvSpPr txBox="1"/>
          <p:nvPr/>
        </p:nvSpPr>
        <p:spPr>
          <a:xfrm>
            <a:off x="11573819" y="6311462"/>
            <a:ext cx="825062" cy="369332"/>
          </a:xfrm>
          <a:prstGeom prst="rect">
            <a:avLst/>
          </a:prstGeom>
          <a:noFill/>
        </p:spPr>
        <p:txBody>
          <a:bodyPr wrap="square" rtlCol="0">
            <a:spAutoFit/>
          </a:bodyPr>
          <a:lstStyle/>
          <a:p>
            <a:r>
              <a:rPr lang="en-US" dirty="0" smtClean="0"/>
              <a:t>14</a:t>
            </a:r>
            <a:endParaRPr lang="en-CA" dirty="0"/>
          </a:p>
        </p:txBody>
      </p:sp>
      <p:sp>
        <p:nvSpPr>
          <p:cNvPr id="8" name="Rectangle 7"/>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796528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1" name="Google Shape;181;p26"/>
          <p:cNvSpPr/>
          <p:nvPr/>
        </p:nvSpPr>
        <p:spPr>
          <a:xfrm>
            <a:off x="601600" y="2257967"/>
            <a:ext cx="4552800" cy="3488721"/>
          </a:xfrm>
          <a:prstGeom prst="rect">
            <a:avLst/>
          </a:prstGeom>
          <a:noFill/>
          <a:ln>
            <a:noFill/>
          </a:ln>
        </p:spPr>
        <p:txBody>
          <a:bodyPr spcFirstLastPara="1" wrap="square" lIns="121900" tIns="60933" rIns="121900" bIns="60933" anchor="t" anchorCtr="0">
            <a:spAutoFit/>
          </a:bodyPr>
          <a:lstStyle/>
          <a:p>
            <a:pPr defTabSz="1219170">
              <a:buClr>
                <a:srgbClr val="000000"/>
              </a:buClr>
              <a:buSzPts val="1400"/>
            </a:pPr>
            <a:r>
              <a:rPr lang="en-US" sz="1867" kern="0" dirty="0">
                <a:solidFill>
                  <a:srgbClr val="000000"/>
                </a:solidFill>
                <a:latin typeface="Georgia"/>
                <a:ea typeface="Georgia"/>
                <a:cs typeface="Georgia"/>
                <a:sym typeface="Georgia"/>
              </a:rPr>
              <a:t>At the CSPS Digital Academy, we’re working on how best to answer the questions: </a:t>
            </a:r>
            <a:endParaRPr sz="1867" kern="0" dirty="0">
              <a:solidFill>
                <a:srgbClr val="000000"/>
              </a:solidFill>
              <a:latin typeface="Georgia"/>
              <a:ea typeface="Georgia"/>
              <a:cs typeface="Georgia"/>
              <a:sym typeface="Georgia"/>
            </a:endParaRPr>
          </a:p>
          <a:p>
            <a:pPr defTabSz="1219170">
              <a:buClr>
                <a:srgbClr val="000000"/>
              </a:buClr>
              <a:buSzPts val="600"/>
            </a:pPr>
            <a:endParaRPr sz="800" kern="0" dirty="0">
              <a:solidFill>
                <a:srgbClr val="000000"/>
              </a:solidFill>
              <a:latin typeface="Georgia"/>
              <a:ea typeface="Georgia"/>
              <a:cs typeface="Georgia"/>
              <a:sym typeface="Georgia"/>
            </a:endParaRPr>
          </a:p>
          <a:p>
            <a:pPr marL="380990" indent="-380990" defTabSz="1219170">
              <a:buClr>
                <a:srgbClr val="000000"/>
              </a:buClr>
              <a:buSzPts val="1200"/>
              <a:buFont typeface="Arial"/>
              <a:buChar char="•"/>
            </a:pPr>
            <a:r>
              <a:rPr lang="en-US" sz="1867" i="1" kern="0" dirty="0">
                <a:solidFill>
                  <a:srgbClr val="000000"/>
                </a:solidFill>
                <a:latin typeface="Georgia"/>
                <a:ea typeface="Georgia"/>
                <a:cs typeface="Georgia"/>
                <a:sym typeface="Georgia"/>
              </a:rPr>
              <a:t>Will our learning help people do their jobs? </a:t>
            </a:r>
            <a:endParaRPr sz="1867" i="1" kern="0" dirty="0">
              <a:solidFill>
                <a:srgbClr val="000000"/>
              </a:solidFill>
              <a:latin typeface="Georgia"/>
              <a:ea typeface="Georgia"/>
              <a:cs typeface="Georgia"/>
              <a:sym typeface="Georgia"/>
            </a:endParaRPr>
          </a:p>
          <a:p>
            <a:pPr marL="380990" indent="-279393" defTabSz="1219170">
              <a:buClr>
                <a:srgbClr val="000000"/>
              </a:buClr>
              <a:buSzPts val="1200"/>
            </a:pPr>
            <a:endParaRPr sz="800" i="1" kern="0" dirty="0">
              <a:solidFill>
                <a:srgbClr val="000000"/>
              </a:solidFill>
              <a:latin typeface="Georgia"/>
              <a:ea typeface="Georgia"/>
              <a:cs typeface="Georgia"/>
              <a:sym typeface="Georgia"/>
            </a:endParaRPr>
          </a:p>
          <a:p>
            <a:pPr marL="380990" indent="-380990" defTabSz="1219170">
              <a:buClr>
                <a:srgbClr val="000000"/>
              </a:buClr>
              <a:buSzPts val="1200"/>
              <a:buFont typeface="Arial"/>
              <a:buChar char="•"/>
            </a:pPr>
            <a:r>
              <a:rPr lang="en-US" sz="1867" i="1" kern="0" dirty="0">
                <a:solidFill>
                  <a:srgbClr val="000000"/>
                </a:solidFill>
                <a:latin typeface="Georgia"/>
                <a:ea typeface="Georgia"/>
                <a:cs typeface="Georgia"/>
                <a:sym typeface="Georgia"/>
              </a:rPr>
              <a:t>Will our learning products help the right people, and enough of them?</a:t>
            </a:r>
            <a:endParaRPr sz="1867" kern="0" dirty="0">
              <a:solidFill>
                <a:srgbClr val="000000"/>
              </a:solidFill>
              <a:latin typeface="Arial"/>
              <a:ea typeface="Arial"/>
              <a:cs typeface="Arial"/>
              <a:sym typeface="Arial"/>
            </a:endParaRPr>
          </a:p>
          <a:p>
            <a:pPr marL="380990" indent="-279393" defTabSz="1219170">
              <a:buClr>
                <a:srgbClr val="000000"/>
              </a:buClr>
              <a:buSzPts val="1200"/>
            </a:pPr>
            <a:endParaRPr sz="1600" i="1" kern="0" dirty="0">
              <a:solidFill>
                <a:srgbClr val="000000"/>
              </a:solidFill>
              <a:latin typeface="Georgia"/>
              <a:ea typeface="Georgia"/>
              <a:cs typeface="Georgia"/>
              <a:sym typeface="Georgia"/>
            </a:endParaRPr>
          </a:p>
          <a:p>
            <a:pPr defTabSz="1219170">
              <a:buClr>
                <a:srgbClr val="000000"/>
              </a:buClr>
              <a:buSzPts val="1400"/>
            </a:pPr>
            <a:r>
              <a:rPr lang="en-US" sz="1867" kern="0" dirty="0">
                <a:solidFill>
                  <a:srgbClr val="000000"/>
                </a:solidFill>
                <a:latin typeface="Georgia"/>
                <a:ea typeface="Georgia"/>
                <a:cs typeface="Georgia"/>
                <a:sym typeface="Georgia"/>
              </a:rPr>
              <a:t>The answer is a three pronged model that helps focus on individual, organizational, and systemic change.</a:t>
            </a:r>
            <a:endParaRPr sz="1867" kern="0" dirty="0">
              <a:solidFill>
                <a:srgbClr val="000000"/>
              </a:solidFill>
              <a:latin typeface="Georgia"/>
              <a:ea typeface="Georgia"/>
              <a:cs typeface="Georgia"/>
              <a:sym typeface="Georgia"/>
            </a:endParaRPr>
          </a:p>
        </p:txBody>
      </p:sp>
      <p:cxnSp>
        <p:nvCxnSpPr>
          <p:cNvPr id="182" name="Google Shape;182;p26"/>
          <p:cNvCxnSpPr/>
          <p:nvPr/>
        </p:nvCxnSpPr>
        <p:spPr>
          <a:xfrm rot="10800000">
            <a:off x="4615543" y="1960373"/>
            <a:ext cx="5463427" cy="151811"/>
          </a:xfrm>
          <a:prstGeom prst="straightConnector1">
            <a:avLst/>
          </a:prstGeom>
          <a:noFill/>
          <a:ln w="9525" cap="flat" cmpd="sng">
            <a:solidFill>
              <a:schemeClr val="lt1"/>
            </a:solidFill>
            <a:prstDash val="solid"/>
            <a:round/>
            <a:headEnd type="none" w="sm" len="sm"/>
            <a:tailEnd type="none" w="sm" len="sm"/>
          </a:ln>
        </p:spPr>
      </p:cxnSp>
      <p:grpSp>
        <p:nvGrpSpPr>
          <p:cNvPr id="183" name="Google Shape;183;p26"/>
          <p:cNvGrpSpPr/>
          <p:nvPr/>
        </p:nvGrpSpPr>
        <p:grpSpPr>
          <a:xfrm>
            <a:off x="5539408" y="1051782"/>
            <a:ext cx="6763496" cy="4341752"/>
            <a:chOff x="1335310" y="1511482"/>
            <a:chExt cx="5867553" cy="3644431"/>
          </a:xfrm>
        </p:grpSpPr>
        <p:sp>
          <p:nvSpPr>
            <p:cNvPr id="184" name="Google Shape;184;p26"/>
            <p:cNvSpPr txBox="1"/>
            <p:nvPr/>
          </p:nvSpPr>
          <p:spPr>
            <a:xfrm>
              <a:off x="3473620" y="4134460"/>
              <a:ext cx="3429000" cy="378807"/>
            </a:xfrm>
            <a:prstGeom prst="rect">
              <a:avLst/>
            </a:prstGeom>
            <a:noFill/>
            <a:ln>
              <a:noFill/>
            </a:ln>
          </p:spPr>
          <p:txBody>
            <a:bodyPr spcFirstLastPara="1" wrap="square" lIns="121900" tIns="60933" rIns="121900" bIns="60933" anchor="t" anchorCtr="0">
              <a:spAutoFit/>
            </a:bodyPr>
            <a:lstStyle/>
            <a:p>
              <a:pPr defTabSz="1219170">
                <a:buClr>
                  <a:srgbClr val="000000"/>
                </a:buClr>
                <a:buSzPts val="1600"/>
              </a:pPr>
              <a:r>
                <a:rPr lang="en-US" sz="2133" kern="0">
                  <a:solidFill>
                    <a:srgbClr val="000000"/>
                  </a:solidFill>
                  <a:latin typeface="Georgia"/>
                  <a:ea typeface="Georgia"/>
                  <a:cs typeface="Georgia"/>
                  <a:sym typeface="Georgia"/>
                </a:rPr>
                <a:t>How to lead in a digital age</a:t>
              </a:r>
              <a:endParaRPr sz="2133" kern="0">
                <a:solidFill>
                  <a:srgbClr val="000000"/>
                </a:solidFill>
                <a:latin typeface="Georgia"/>
                <a:ea typeface="Georgia"/>
                <a:cs typeface="Georgia"/>
                <a:sym typeface="Georgia"/>
              </a:endParaRPr>
            </a:p>
          </p:txBody>
        </p:sp>
        <p:sp>
          <p:nvSpPr>
            <p:cNvPr id="185" name="Google Shape;185;p26"/>
            <p:cNvSpPr txBox="1"/>
            <p:nvPr/>
          </p:nvSpPr>
          <p:spPr>
            <a:xfrm>
              <a:off x="3473620" y="3038744"/>
              <a:ext cx="3729243" cy="654321"/>
            </a:xfrm>
            <a:prstGeom prst="rect">
              <a:avLst/>
            </a:prstGeom>
            <a:noFill/>
            <a:ln>
              <a:noFill/>
            </a:ln>
          </p:spPr>
          <p:txBody>
            <a:bodyPr spcFirstLastPara="1" wrap="square" lIns="121900" tIns="60933" rIns="121900" bIns="60933" anchor="t" anchorCtr="0">
              <a:spAutoFit/>
            </a:bodyPr>
            <a:lstStyle/>
            <a:p>
              <a:pPr defTabSz="1219170">
                <a:buClr>
                  <a:srgbClr val="000000"/>
                </a:buClr>
                <a:buSzPts val="1600"/>
              </a:pPr>
              <a:r>
                <a:rPr lang="en-US" sz="2133" kern="0">
                  <a:solidFill>
                    <a:srgbClr val="000000"/>
                  </a:solidFill>
                  <a:latin typeface="Georgia"/>
                  <a:ea typeface="Georgia"/>
                  <a:cs typeface="Georgia"/>
                  <a:sym typeface="Georgia"/>
                </a:rPr>
                <a:t>Applied digital mindsets and skills for practitioners</a:t>
              </a:r>
              <a:endParaRPr sz="2133" kern="0">
                <a:solidFill>
                  <a:srgbClr val="000000"/>
                </a:solidFill>
                <a:latin typeface="Georgia"/>
                <a:ea typeface="Georgia"/>
                <a:cs typeface="Georgia"/>
                <a:sym typeface="Georgia"/>
              </a:endParaRPr>
            </a:p>
          </p:txBody>
        </p:sp>
        <p:sp>
          <p:nvSpPr>
            <p:cNvPr id="186" name="Google Shape;186;p26"/>
            <p:cNvSpPr txBox="1"/>
            <p:nvPr/>
          </p:nvSpPr>
          <p:spPr>
            <a:xfrm>
              <a:off x="3477814" y="1881789"/>
              <a:ext cx="3315730" cy="654321"/>
            </a:xfrm>
            <a:prstGeom prst="rect">
              <a:avLst/>
            </a:prstGeom>
            <a:noFill/>
            <a:ln>
              <a:noFill/>
            </a:ln>
          </p:spPr>
          <p:txBody>
            <a:bodyPr spcFirstLastPara="1" wrap="square" lIns="121900" tIns="60933" rIns="121900" bIns="60933" anchor="t" anchorCtr="0">
              <a:spAutoFit/>
            </a:bodyPr>
            <a:lstStyle/>
            <a:p>
              <a:pPr defTabSz="1219170">
                <a:buClr>
                  <a:srgbClr val="000000"/>
                </a:buClr>
                <a:buSzPts val="1600"/>
              </a:pPr>
              <a:r>
                <a:rPr lang="en-US" sz="2133" kern="0">
                  <a:solidFill>
                    <a:srgbClr val="000000"/>
                  </a:solidFill>
                  <a:latin typeface="Georgia"/>
                  <a:ea typeface="Georgia"/>
                  <a:cs typeface="Georgia"/>
                  <a:sym typeface="Georgia"/>
                </a:rPr>
                <a:t>Creating a foundation for all public servants</a:t>
              </a:r>
              <a:endParaRPr sz="2133" kern="0">
                <a:solidFill>
                  <a:srgbClr val="000000"/>
                </a:solidFill>
                <a:latin typeface="Georgia"/>
                <a:ea typeface="Georgia"/>
                <a:cs typeface="Georgia"/>
                <a:sym typeface="Georgia"/>
              </a:endParaRPr>
            </a:p>
          </p:txBody>
        </p:sp>
        <p:sp>
          <p:nvSpPr>
            <p:cNvPr id="187" name="Google Shape;187;p26"/>
            <p:cNvSpPr/>
            <p:nvPr/>
          </p:nvSpPr>
          <p:spPr>
            <a:xfrm rot="5400000">
              <a:off x="1978305" y="1561282"/>
              <a:ext cx="1395000" cy="1295400"/>
            </a:xfrm>
            <a:prstGeom prst="hexagon">
              <a:avLst>
                <a:gd name="adj" fmla="val 25000"/>
                <a:gd name="vf" fmla="val 115470"/>
              </a:avLst>
            </a:prstGeom>
            <a:solidFill>
              <a:schemeClr val="accent2"/>
            </a:solidFill>
            <a:ln w="25400" cap="flat" cmpd="sng">
              <a:solidFill>
                <a:srgbClr val="384253"/>
              </a:solidFill>
              <a:prstDash val="solid"/>
              <a:round/>
              <a:headEnd type="none" w="sm" len="sm"/>
              <a:tailEnd type="none" w="sm" len="sm"/>
            </a:ln>
          </p:spPr>
          <p:txBody>
            <a:bodyPr spcFirstLastPara="1" wrap="square" lIns="121900" tIns="60933" rIns="121900" bIns="60933" anchor="ctr" anchorCtr="0">
              <a:noAutofit/>
            </a:bodyPr>
            <a:lstStyle/>
            <a:p>
              <a:pPr algn="ctr" defTabSz="1219170">
                <a:buClr>
                  <a:srgbClr val="000000"/>
                </a:buClr>
                <a:buSzPts val="1800"/>
              </a:pPr>
              <a:endParaRPr sz="2400" kern="0">
                <a:solidFill>
                  <a:srgbClr val="FFFFFF"/>
                </a:solidFill>
                <a:latin typeface="Arial"/>
                <a:ea typeface="Arial"/>
                <a:cs typeface="Arial"/>
                <a:sym typeface="Arial"/>
              </a:endParaRPr>
            </a:p>
          </p:txBody>
        </p:sp>
        <p:sp>
          <p:nvSpPr>
            <p:cNvPr id="188" name="Google Shape;188;p26"/>
            <p:cNvSpPr/>
            <p:nvPr/>
          </p:nvSpPr>
          <p:spPr>
            <a:xfrm rot="5400000">
              <a:off x="1285487" y="2683591"/>
              <a:ext cx="1395047" cy="1295401"/>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121900" tIns="60933" rIns="121900" bIns="60933" anchor="ctr" anchorCtr="0">
              <a:noAutofit/>
            </a:bodyPr>
            <a:lstStyle/>
            <a:p>
              <a:pPr algn="ctr" defTabSz="1219170">
                <a:buClr>
                  <a:srgbClr val="000000"/>
                </a:buClr>
                <a:buSzPts val="1800"/>
              </a:pPr>
              <a:endParaRPr sz="2400" kern="0">
                <a:solidFill>
                  <a:srgbClr val="FFFFFF"/>
                </a:solidFill>
                <a:latin typeface="Arial"/>
                <a:ea typeface="Arial"/>
                <a:cs typeface="Arial"/>
                <a:sym typeface="Arial"/>
              </a:endParaRPr>
            </a:p>
          </p:txBody>
        </p:sp>
        <p:sp>
          <p:nvSpPr>
            <p:cNvPr id="189" name="Google Shape;189;p26"/>
            <p:cNvSpPr/>
            <p:nvPr/>
          </p:nvSpPr>
          <p:spPr>
            <a:xfrm rot="5400000">
              <a:off x="1949473" y="3810713"/>
              <a:ext cx="1395000" cy="1295400"/>
            </a:xfrm>
            <a:prstGeom prst="hexagon">
              <a:avLst>
                <a:gd name="adj" fmla="val 25000"/>
                <a:gd name="vf" fmla="val 115470"/>
              </a:avLst>
            </a:prstGeom>
            <a:solidFill>
              <a:schemeClr val="accent3"/>
            </a:solidFill>
            <a:ln w="25400" cap="flat" cmpd="sng">
              <a:solidFill>
                <a:srgbClr val="9F5859"/>
              </a:solidFill>
              <a:prstDash val="solid"/>
              <a:round/>
              <a:headEnd type="none" w="sm" len="sm"/>
              <a:tailEnd type="none" w="sm" len="sm"/>
            </a:ln>
          </p:spPr>
          <p:txBody>
            <a:bodyPr spcFirstLastPara="1" wrap="square" lIns="121900" tIns="60933" rIns="121900" bIns="60933" anchor="ctr" anchorCtr="0">
              <a:noAutofit/>
            </a:bodyPr>
            <a:lstStyle/>
            <a:p>
              <a:pPr algn="ctr" defTabSz="1219170">
                <a:buClr>
                  <a:srgbClr val="000000"/>
                </a:buClr>
                <a:buSzPts val="1800"/>
              </a:pPr>
              <a:endParaRPr sz="2400" kern="0">
                <a:solidFill>
                  <a:srgbClr val="FFFFFF"/>
                </a:solidFill>
                <a:latin typeface="Arial"/>
                <a:ea typeface="Arial"/>
                <a:cs typeface="Arial"/>
                <a:sym typeface="Arial"/>
              </a:endParaRPr>
            </a:p>
          </p:txBody>
        </p:sp>
        <p:sp>
          <p:nvSpPr>
            <p:cNvPr id="190" name="Google Shape;190;p26"/>
            <p:cNvSpPr txBox="1"/>
            <p:nvPr/>
          </p:nvSpPr>
          <p:spPr>
            <a:xfrm>
              <a:off x="2333887" y="1760910"/>
              <a:ext cx="497400" cy="929997"/>
            </a:xfrm>
            <a:prstGeom prst="rect">
              <a:avLst/>
            </a:prstGeom>
            <a:noFill/>
            <a:ln>
              <a:noFill/>
            </a:ln>
          </p:spPr>
          <p:txBody>
            <a:bodyPr spcFirstLastPara="1" wrap="square" lIns="121900" tIns="60933" rIns="121900" bIns="60933" anchor="t" anchorCtr="0">
              <a:spAutoFit/>
            </a:bodyPr>
            <a:lstStyle/>
            <a:p>
              <a:pPr defTabSz="1219170">
                <a:buClr>
                  <a:srgbClr val="000000"/>
                </a:buClr>
                <a:buSzPts val="4800"/>
              </a:pPr>
              <a:r>
                <a:rPr lang="en-US" sz="6400" kern="0" dirty="0">
                  <a:solidFill>
                    <a:srgbClr val="FFFFFF"/>
                  </a:solidFill>
                  <a:latin typeface="Arial"/>
                  <a:ea typeface="Arial"/>
                  <a:cs typeface="Arial"/>
                  <a:sym typeface="Arial"/>
                </a:rPr>
                <a:t>1</a:t>
              </a:r>
              <a:endParaRPr sz="6400" kern="0" dirty="0">
                <a:solidFill>
                  <a:srgbClr val="FFFFFF"/>
                </a:solidFill>
                <a:latin typeface="Arial"/>
                <a:ea typeface="Arial"/>
                <a:cs typeface="Arial"/>
                <a:sym typeface="Arial"/>
              </a:endParaRPr>
            </a:p>
          </p:txBody>
        </p:sp>
        <p:sp>
          <p:nvSpPr>
            <p:cNvPr id="191" name="Google Shape;191;p26"/>
            <p:cNvSpPr txBox="1"/>
            <p:nvPr/>
          </p:nvSpPr>
          <p:spPr>
            <a:xfrm>
              <a:off x="1688520" y="2862169"/>
              <a:ext cx="497400" cy="929997"/>
            </a:xfrm>
            <a:prstGeom prst="rect">
              <a:avLst/>
            </a:prstGeom>
            <a:noFill/>
            <a:ln>
              <a:noFill/>
            </a:ln>
          </p:spPr>
          <p:txBody>
            <a:bodyPr spcFirstLastPara="1" wrap="square" lIns="121900" tIns="60933" rIns="121900" bIns="60933" anchor="t" anchorCtr="0">
              <a:spAutoFit/>
            </a:bodyPr>
            <a:lstStyle/>
            <a:p>
              <a:pPr defTabSz="1219170">
                <a:buClr>
                  <a:srgbClr val="000000"/>
                </a:buClr>
                <a:buSzPts val="4800"/>
              </a:pPr>
              <a:r>
                <a:rPr lang="en-US" sz="6400" kern="0">
                  <a:solidFill>
                    <a:srgbClr val="FFFFFF"/>
                  </a:solidFill>
                  <a:latin typeface="Arial"/>
                  <a:ea typeface="Arial"/>
                  <a:cs typeface="Arial"/>
                  <a:sym typeface="Arial"/>
                </a:rPr>
                <a:t>2</a:t>
              </a:r>
              <a:endParaRPr sz="6400" kern="0">
                <a:solidFill>
                  <a:srgbClr val="FFFFFF"/>
                </a:solidFill>
                <a:latin typeface="Arial"/>
                <a:ea typeface="Arial"/>
                <a:cs typeface="Arial"/>
                <a:sym typeface="Arial"/>
              </a:endParaRPr>
            </a:p>
          </p:txBody>
        </p:sp>
        <p:sp>
          <p:nvSpPr>
            <p:cNvPr id="192" name="Google Shape;192;p26"/>
            <p:cNvSpPr txBox="1"/>
            <p:nvPr/>
          </p:nvSpPr>
          <p:spPr>
            <a:xfrm>
              <a:off x="2333887" y="4042923"/>
              <a:ext cx="497400" cy="929997"/>
            </a:xfrm>
            <a:prstGeom prst="rect">
              <a:avLst/>
            </a:prstGeom>
            <a:noFill/>
            <a:ln>
              <a:noFill/>
            </a:ln>
          </p:spPr>
          <p:txBody>
            <a:bodyPr spcFirstLastPara="1" wrap="square" lIns="121900" tIns="60933" rIns="121900" bIns="60933" anchor="t" anchorCtr="0">
              <a:spAutoFit/>
            </a:bodyPr>
            <a:lstStyle/>
            <a:p>
              <a:pPr defTabSz="1219170">
                <a:buClr>
                  <a:srgbClr val="000000"/>
                </a:buClr>
                <a:buSzPts val="4800"/>
              </a:pPr>
              <a:r>
                <a:rPr lang="en-US" sz="6400" kern="0">
                  <a:solidFill>
                    <a:srgbClr val="FFFFFF"/>
                  </a:solidFill>
                  <a:latin typeface="Arial"/>
                  <a:ea typeface="Arial"/>
                  <a:cs typeface="Arial"/>
                  <a:sym typeface="Arial"/>
                </a:rPr>
                <a:t>3</a:t>
              </a:r>
              <a:endParaRPr sz="6400" kern="0">
                <a:solidFill>
                  <a:srgbClr val="FFFFFF"/>
                </a:solidFill>
                <a:latin typeface="Arial"/>
                <a:ea typeface="Arial"/>
                <a:cs typeface="Arial"/>
                <a:sym typeface="Arial"/>
              </a:endParaRPr>
            </a:p>
          </p:txBody>
        </p:sp>
      </p:grpSp>
      <p:sp>
        <p:nvSpPr>
          <p:cNvPr id="16" name="TextBox 15"/>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A model for success</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17" name="Rectangle 16"/>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Rectangle 17"/>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Rectangle 1"/>
          <p:cNvSpPr/>
          <p:nvPr/>
        </p:nvSpPr>
        <p:spPr>
          <a:xfrm>
            <a:off x="358726" y="6108700"/>
            <a:ext cx="11833274" cy="749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p:cNvSpPr txBox="1"/>
          <p:nvPr/>
        </p:nvSpPr>
        <p:spPr>
          <a:xfrm>
            <a:off x="11573819" y="6311462"/>
            <a:ext cx="825062" cy="369332"/>
          </a:xfrm>
          <a:prstGeom prst="rect">
            <a:avLst/>
          </a:prstGeom>
          <a:noFill/>
        </p:spPr>
        <p:txBody>
          <a:bodyPr wrap="square" rtlCol="0">
            <a:spAutoFit/>
          </a:bodyPr>
          <a:lstStyle/>
          <a:p>
            <a:r>
              <a:rPr lang="en-US" dirty="0" smtClean="0"/>
              <a:t>15</a:t>
            </a:r>
            <a:endParaRPr lang="en-CA" dirty="0"/>
          </a:p>
        </p:txBody>
      </p:sp>
    </p:spTree>
    <p:extLst>
      <p:ext uri="{BB962C8B-B14F-4D97-AF65-F5344CB8AC3E}">
        <p14:creationId xmlns:p14="http://schemas.microsoft.com/office/powerpoint/2010/main" val="2879304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1" descr="/tmp/-LTNMi7HCb5Y2jFQoMlh-HiRes.jpg"/>
          <p:cNvPicPr>
            <a:picLocks noChangeAspect="1"/>
          </p:cNvPicPr>
          <p:nvPr/>
        </p:nvPicPr>
        <p:blipFill>
          <a:blip r:embed="rId3"/>
          <a:srcRect/>
          <a:stretch/>
        </p:blipFill>
        <p:spPr>
          <a:xfrm>
            <a:off x="0" y="0"/>
            <a:ext cx="12192000" cy="6858000"/>
          </a:xfrm>
          <a:prstGeom prst="rect">
            <a:avLst/>
          </a:prstGeom>
        </p:spPr>
      </p:pic>
      <p:sp>
        <p:nvSpPr>
          <p:cNvPr id="4" name="Rectangle 3"/>
          <p:cNvSpPr/>
          <p:nvPr/>
        </p:nvSpPr>
        <p:spPr>
          <a:xfrm>
            <a:off x="304800" y="406400"/>
            <a:ext cx="584200" cy="698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rot="5400000">
            <a:off x="2372407" y="-616345"/>
            <a:ext cx="45719" cy="3012533"/>
          </a:xfrm>
          <a:prstGeom prst="rect">
            <a:avLst/>
          </a:prstGeom>
          <a:solidFill>
            <a:srgbClr val="5EA7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5"/>
          <p:cNvSpPr/>
          <p:nvPr/>
        </p:nvSpPr>
        <p:spPr>
          <a:xfrm>
            <a:off x="2628000" y="1371600"/>
            <a:ext cx="2376000" cy="495300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p:cNvSpPr/>
          <p:nvPr/>
        </p:nvSpPr>
        <p:spPr>
          <a:xfrm>
            <a:off x="7264400" y="1463316"/>
            <a:ext cx="4648200" cy="456976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p:nvSpPr>
        <p:spPr>
          <a:xfrm>
            <a:off x="-368928" y="-304800"/>
            <a:ext cx="469900" cy="7581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a:off x="12024220" y="0"/>
            <a:ext cx="469900" cy="7429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flipH="1">
            <a:off x="5722" y="6723349"/>
            <a:ext cx="12488398" cy="7061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p:cNvSpPr/>
          <p:nvPr/>
        </p:nvSpPr>
        <p:spPr>
          <a:xfrm flipH="1">
            <a:off x="-504330" y="-505476"/>
            <a:ext cx="12846050" cy="7061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p:cNvSpPr/>
          <p:nvPr/>
        </p:nvSpPr>
        <p:spPr>
          <a:xfrm>
            <a:off x="596900" y="365704"/>
            <a:ext cx="7607300" cy="6725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p:cNvSpPr/>
          <p:nvPr/>
        </p:nvSpPr>
        <p:spPr>
          <a:xfrm>
            <a:off x="304800" y="406400"/>
            <a:ext cx="584200" cy="698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TextBox 17"/>
          <p:cNvSpPr txBox="1"/>
          <p:nvPr/>
        </p:nvSpPr>
        <p:spPr>
          <a:xfrm>
            <a:off x="436098" y="111174"/>
            <a:ext cx="1108280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AI as an Academy focus area</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19" name="Rectangle 18"/>
          <p:cNvSpPr/>
          <p:nvPr/>
        </p:nvSpPr>
        <p:spPr>
          <a:xfrm rot="5400000">
            <a:off x="2014173" y="-781445"/>
            <a:ext cx="45719" cy="3012533"/>
          </a:xfrm>
          <a:prstGeom prst="rect">
            <a:avLst/>
          </a:prstGeom>
          <a:solidFill>
            <a:srgbClr val="5EA7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TextBox 21"/>
          <p:cNvSpPr txBox="1"/>
          <p:nvPr/>
        </p:nvSpPr>
        <p:spPr>
          <a:xfrm>
            <a:off x="11573819" y="6311462"/>
            <a:ext cx="825062" cy="369332"/>
          </a:xfrm>
          <a:prstGeom prst="rect">
            <a:avLst/>
          </a:prstGeom>
          <a:noFill/>
        </p:spPr>
        <p:txBody>
          <a:bodyPr wrap="square" rtlCol="0">
            <a:spAutoFit/>
          </a:bodyPr>
          <a:lstStyle/>
          <a:p>
            <a:r>
              <a:rPr lang="en-US" dirty="0" smtClean="0"/>
              <a:t>16</a:t>
            </a:r>
            <a:endParaRPr lang="en-CA" dirty="0"/>
          </a:p>
        </p:txBody>
      </p:sp>
    </p:spTree>
    <p:extLst>
      <p:ext uri="{BB962C8B-B14F-4D97-AF65-F5344CB8AC3E}">
        <p14:creationId xmlns:p14="http://schemas.microsoft.com/office/powerpoint/2010/main" val="3987291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569124" y="3520585"/>
            <a:ext cx="2282675" cy="2847210"/>
          </a:xfrm>
          <a:prstGeom prst="rect">
            <a:avLst/>
          </a:prstGeom>
          <a:solidFill>
            <a:schemeClr val="bg1"/>
          </a:solidFill>
          <a:ln w="412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p:cNvSpPr txBox="1"/>
          <p:nvPr/>
        </p:nvSpPr>
        <p:spPr>
          <a:xfrm>
            <a:off x="436097" y="98474"/>
            <a:ext cx="11088495"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Supporting AI work across the GC</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11" name="TextBox 10"/>
          <p:cNvSpPr txBox="1"/>
          <p:nvPr/>
        </p:nvSpPr>
        <p:spPr>
          <a:xfrm>
            <a:off x="530766" y="3595322"/>
            <a:ext cx="2310902" cy="1477328"/>
          </a:xfrm>
          <a:prstGeom prst="rect">
            <a:avLst/>
          </a:prstGeom>
          <a:noFill/>
        </p:spPr>
        <p:txBody>
          <a:bodyPr wrap="square" rtlCol="0">
            <a:spAutoFit/>
          </a:bodyPr>
          <a:lstStyle/>
          <a:p>
            <a:r>
              <a:rPr lang="en-US" sz="2400" b="1" dirty="0">
                <a:solidFill>
                  <a:srgbClr val="7030A0"/>
                </a:solidFill>
                <a:latin typeface="Segoe UI" panose="020B0502040204020203" pitchFamily="34" charset="0"/>
                <a:cs typeface="Segoe UI" panose="020B0502040204020203" pitchFamily="34" charset="0"/>
              </a:rPr>
              <a:t>Understand and measure</a:t>
            </a:r>
          </a:p>
          <a:p>
            <a:r>
              <a:rPr lang="en-CA" sz="1400" dirty="0"/>
              <a:t>the impact of using AI by developing and sharing tools and approaches</a:t>
            </a:r>
          </a:p>
        </p:txBody>
      </p:sp>
      <p:sp>
        <p:nvSpPr>
          <p:cNvPr id="12" name="TextBox 11"/>
          <p:cNvSpPr txBox="1"/>
          <p:nvPr/>
        </p:nvSpPr>
        <p:spPr>
          <a:xfrm>
            <a:off x="2841668" y="3589973"/>
            <a:ext cx="2139673" cy="1692771"/>
          </a:xfrm>
          <a:prstGeom prst="rect">
            <a:avLst/>
          </a:prstGeom>
          <a:noFill/>
        </p:spPr>
        <p:txBody>
          <a:bodyPr wrap="square" rtlCol="0">
            <a:spAutoFit/>
          </a:bodyPr>
          <a:lstStyle/>
          <a:p>
            <a:r>
              <a:rPr lang="en-US" sz="2400" b="1" dirty="0">
                <a:solidFill>
                  <a:srgbClr val="7030A0"/>
                </a:solidFill>
                <a:latin typeface="Segoe UI" panose="020B0502040204020203" pitchFamily="34" charset="0"/>
                <a:cs typeface="Segoe UI" panose="020B0502040204020203" pitchFamily="34" charset="0"/>
              </a:rPr>
              <a:t>Be transparent</a:t>
            </a:r>
          </a:p>
          <a:p>
            <a:r>
              <a:rPr lang="en-CA" sz="1400" dirty="0"/>
              <a:t>about how and when we are using AI, starting with a clear user need and public benefit</a:t>
            </a:r>
          </a:p>
        </p:txBody>
      </p:sp>
      <p:sp>
        <p:nvSpPr>
          <p:cNvPr id="13" name="TextBox 12"/>
          <p:cNvSpPr txBox="1"/>
          <p:nvPr/>
        </p:nvSpPr>
        <p:spPr>
          <a:xfrm>
            <a:off x="5003774" y="3589973"/>
            <a:ext cx="2282675" cy="2277547"/>
          </a:xfrm>
          <a:prstGeom prst="rect">
            <a:avLst/>
          </a:prstGeom>
          <a:noFill/>
        </p:spPr>
        <p:txBody>
          <a:bodyPr wrap="square" rtlCol="0">
            <a:spAutoFit/>
          </a:bodyPr>
          <a:lstStyle/>
          <a:p>
            <a:r>
              <a:rPr lang="en-US" sz="2400" b="1" dirty="0">
                <a:solidFill>
                  <a:srgbClr val="7030A0"/>
                </a:solidFill>
                <a:latin typeface="Segoe UI" panose="020B0502040204020203" pitchFamily="34" charset="0"/>
                <a:cs typeface="Segoe UI" panose="020B0502040204020203" pitchFamily="34" charset="0"/>
              </a:rPr>
              <a:t>Provide meaningful explanations</a:t>
            </a:r>
          </a:p>
          <a:p>
            <a:r>
              <a:rPr lang="en-CA" sz="1400" dirty="0"/>
              <a:t>about AI decision making, while also offering opportunities to review results and challenge these decisions</a:t>
            </a:r>
          </a:p>
        </p:txBody>
      </p:sp>
      <p:sp>
        <p:nvSpPr>
          <p:cNvPr id="14" name="TextBox 13"/>
          <p:cNvSpPr txBox="1"/>
          <p:nvPr/>
        </p:nvSpPr>
        <p:spPr>
          <a:xfrm>
            <a:off x="7286449" y="3589973"/>
            <a:ext cx="2310902" cy="2339102"/>
          </a:xfrm>
          <a:prstGeom prst="rect">
            <a:avLst/>
          </a:prstGeom>
          <a:noFill/>
        </p:spPr>
        <p:txBody>
          <a:bodyPr wrap="square" rtlCol="0">
            <a:spAutoFit/>
          </a:bodyPr>
          <a:lstStyle/>
          <a:p>
            <a:r>
              <a:rPr lang="en-CA" sz="2400" b="1" dirty="0">
                <a:solidFill>
                  <a:srgbClr val="7030A0"/>
                </a:solidFill>
                <a:latin typeface="Segoe UI" panose="020B0502040204020203" pitchFamily="34" charset="0"/>
                <a:cs typeface="Segoe UI" panose="020B0502040204020203" pitchFamily="34" charset="0"/>
              </a:rPr>
              <a:t>Be as open as we can</a:t>
            </a:r>
            <a:endParaRPr lang="en-CA" sz="1400" dirty="0"/>
          </a:p>
          <a:p>
            <a:r>
              <a:rPr lang="en-CA" sz="1400" dirty="0"/>
              <a:t>by sharing source code, training data, and other relevant information, all while protecting personal information, system integration, and national security and defence</a:t>
            </a:r>
          </a:p>
        </p:txBody>
      </p:sp>
      <p:sp>
        <p:nvSpPr>
          <p:cNvPr id="15" name="TextBox 14"/>
          <p:cNvSpPr txBox="1"/>
          <p:nvPr/>
        </p:nvSpPr>
        <p:spPr>
          <a:xfrm>
            <a:off x="516656" y="1494473"/>
            <a:ext cx="8208586" cy="1138773"/>
          </a:xfrm>
          <a:prstGeom prst="rect">
            <a:avLst/>
          </a:prstGeom>
          <a:noFill/>
        </p:spPr>
        <p:txBody>
          <a:bodyPr wrap="square" rtlCol="0">
            <a:spAutoFit/>
          </a:bodyPr>
          <a:lstStyle/>
          <a:p>
            <a:r>
              <a:rPr lang="en-US" sz="2400" b="1" dirty="0">
                <a:solidFill>
                  <a:srgbClr val="7030A0"/>
                </a:solidFill>
              </a:rPr>
              <a:t>The GC led on the D9 guiding principles for AI.</a:t>
            </a:r>
            <a:endParaRPr lang="en-CA" sz="2400" b="1" dirty="0">
              <a:solidFill>
                <a:srgbClr val="7030A0"/>
              </a:solidFill>
            </a:endParaRPr>
          </a:p>
          <a:p>
            <a:endParaRPr lang="en-CA" sz="2400" dirty="0"/>
          </a:p>
          <a:p>
            <a:r>
              <a:rPr lang="en-CA" sz="2000" dirty="0"/>
              <a:t>	To ensure the effective and ethical use of AI the government will:</a:t>
            </a:r>
          </a:p>
        </p:txBody>
      </p:sp>
      <p:sp>
        <p:nvSpPr>
          <p:cNvPr id="16" name="TextBox 15"/>
          <p:cNvSpPr txBox="1"/>
          <p:nvPr/>
        </p:nvSpPr>
        <p:spPr>
          <a:xfrm>
            <a:off x="9597351" y="3589973"/>
            <a:ext cx="2282675" cy="2708434"/>
          </a:xfrm>
          <a:prstGeom prst="rect">
            <a:avLst/>
          </a:prstGeom>
          <a:noFill/>
        </p:spPr>
        <p:txBody>
          <a:bodyPr wrap="square" rtlCol="0">
            <a:spAutoFit/>
          </a:bodyPr>
          <a:lstStyle/>
          <a:p>
            <a:r>
              <a:rPr lang="en-CA" sz="2400" b="1" dirty="0">
                <a:solidFill>
                  <a:srgbClr val="7030A0"/>
                </a:solidFill>
                <a:latin typeface="Segoe UI" panose="020B0502040204020203" pitchFamily="34" charset="0"/>
                <a:cs typeface="Segoe UI" panose="020B0502040204020203" pitchFamily="34" charset="0"/>
              </a:rPr>
              <a:t>Provide sufficient training</a:t>
            </a:r>
            <a:endParaRPr lang="en-CA" sz="1400" dirty="0"/>
          </a:p>
          <a:p>
            <a:r>
              <a:rPr lang="en-CA" sz="1400" dirty="0"/>
              <a:t>so that government employees developing and using AI solutions have the responsible design, function, and implementation skills needed to make AI-based public services better</a:t>
            </a:r>
          </a:p>
        </p:txBody>
      </p:sp>
      <p:sp>
        <p:nvSpPr>
          <p:cNvPr id="17" name="TextBox 16"/>
          <p:cNvSpPr txBox="1"/>
          <p:nvPr/>
        </p:nvSpPr>
        <p:spPr>
          <a:xfrm>
            <a:off x="11573819" y="6311462"/>
            <a:ext cx="825062" cy="369332"/>
          </a:xfrm>
          <a:prstGeom prst="rect">
            <a:avLst/>
          </a:prstGeom>
          <a:noFill/>
        </p:spPr>
        <p:txBody>
          <a:bodyPr wrap="square" rtlCol="0">
            <a:spAutoFit/>
          </a:bodyPr>
          <a:lstStyle/>
          <a:p>
            <a:r>
              <a:rPr lang="en-US" dirty="0" smtClean="0"/>
              <a:t>17</a:t>
            </a:r>
            <a:endParaRPr lang="en-CA" dirty="0"/>
          </a:p>
        </p:txBody>
      </p:sp>
      <p:sp>
        <p:nvSpPr>
          <p:cNvPr id="18" name="Rectangle 17"/>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39308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Policy and guidance</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3" name="TextBox 2"/>
          <p:cNvSpPr txBox="1"/>
          <p:nvPr/>
        </p:nvSpPr>
        <p:spPr>
          <a:xfrm>
            <a:off x="927101" y="1435100"/>
            <a:ext cx="9613900" cy="3970318"/>
          </a:xfrm>
          <a:prstGeom prst="rect">
            <a:avLst/>
          </a:prstGeom>
          <a:noFill/>
        </p:spPr>
        <p:txBody>
          <a:bodyPr wrap="square" rtlCol="0">
            <a:spAutoFit/>
          </a:bodyPr>
          <a:lstStyle/>
          <a:p>
            <a:r>
              <a:rPr lang="en-CA" sz="2400" dirty="0">
                <a:latin typeface="Yu Gothic" panose="020B0400000000000000" pitchFamily="34" charset="-128"/>
                <a:ea typeface="Yu Gothic" panose="020B0400000000000000" pitchFamily="34" charset="-128"/>
              </a:rPr>
              <a:t>TBS has rolled out rules, standards, and tools necessary to implement AI responsibly: </a:t>
            </a:r>
          </a:p>
          <a:p>
            <a:endParaRPr lang="en-CA" sz="2400" dirty="0">
              <a:latin typeface="Yu Gothic" panose="020B0400000000000000" pitchFamily="34" charset="-128"/>
              <a:ea typeface="Yu Gothic" panose="020B0400000000000000" pitchFamily="34" charset="-128"/>
            </a:endParaRPr>
          </a:p>
          <a:p>
            <a:pPr marL="1028700" lvl="1" indent="-285750">
              <a:buFont typeface="Arial" panose="020B0604020202020204" pitchFamily="34" charset="0"/>
              <a:buChar char="•"/>
            </a:pPr>
            <a:r>
              <a:rPr lang="en-CA" sz="2400" dirty="0">
                <a:latin typeface="Yu Gothic" panose="020B0400000000000000" pitchFamily="34" charset="-128"/>
                <a:ea typeface="Yu Gothic" panose="020B0400000000000000" pitchFamily="34" charset="-128"/>
                <a:hlinkClick r:id="rId3"/>
              </a:rPr>
              <a:t>Directive on Automated Decision Making</a:t>
            </a:r>
            <a:endParaRPr lang="en-CA" sz="2400" dirty="0">
              <a:latin typeface="Yu Gothic" panose="020B0400000000000000" pitchFamily="34" charset="-128"/>
              <a:ea typeface="Yu Gothic" panose="020B0400000000000000" pitchFamily="34" charset="-128"/>
            </a:endParaRPr>
          </a:p>
          <a:p>
            <a:pPr marL="1028700" lvl="1" indent="-285750">
              <a:buFont typeface="Arial" panose="020B0604020202020204" pitchFamily="34" charset="0"/>
              <a:buChar char="•"/>
            </a:pPr>
            <a:r>
              <a:rPr lang="en-CA" sz="2400" dirty="0">
                <a:latin typeface="Yu Gothic" panose="020B0400000000000000" pitchFamily="34" charset="-128"/>
                <a:ea typeface="Yu Gothic" panose="020B0400000000000000" pitchFamily="34" charset="-128"/>
                <a:hlinkClick r:id="rId4"/>
              </a:rPr>
              <a:t>Algorithmic Impact Assessment</a:t>
            </a:r>
            <a:endParaRPr lang="en-CA" sz="2400" dirty="0">
              <a:latin typeface="Yu Gothic" panose="020B0400000000000000" pitchFamily="34" charset="-128"/>
              <a:ea typeface="Yu Gothic" panose="020B0400000000000000" pitchFamily="34" charset="-128"/>
            </a:endParaRPr>
          </a:p>
          <a:p>
            <a:pPr marL="1485900" lvl="2" indent="-285750">
              <a:buFont typeface="Arial" panose="020B0604020202020204" pitchFamily="34" charset="0"/>
              <a:buChar char="•"/>
            </a:pPr>
            <a:r>
              <a:rPr lang="en-US" sz="2400" dirty="0">
                <a:latin typeface="Yu Gothic" panose="020B0400000000000000" pitchFamily="34" charset="-128"/>
                <a:ea typeface="Yu Gothic" panose="020B0400000000000000" pitchFamily="34" charset="-128"/>
              </a:rPr>
              <a:t>A 35-minute questionnaire that helps departments assess the levels of risk and impact from AI applications for a given initiative</a:t>
            </a:r>
            <a:endParaRPr lang="en-CA" sz="2400" dirty="0">
              <a:latin typeface="Yu Gothic" panose="020B0400000000000000" pitchFamily="34" charset="-128"/>
              <a:ea typeface="Yu Gothic" panose="020B0400000000000000" pitchFamily="34" charset="-128"/>
            </a:endParaRPr>
          </a:p>
          <a:p>
            <a:pPr marL="1028700" lvl="1" indent="-285750">
              <a:buFont typeface="Arial" panose="020B0604020202020204" pitchFamily="34" charset="0"/>
              <a:buChar char="•"/>
            </a:pPr>
            <a:r>
              <a:rPr lang="en-CA" sz="2400" dirty="0">
                <a:latin typeface="Yu Gothic" panose="020B0400000000000000" pitchFamily="34" charset="-128"/>
                <a:ea typeface="Yu Gothic" panose="020B0400000000000000" pitchFamily="34" charset="-128"/>
                <a:hlinkClick r:id="rId5"/>
              </a:rPr>
              <a:t>Pre-qualified source list for AI vendors</a:t>
            </a:r>
            <a:endParaRPr lang="en-CA" sz="2400" dirty="0">
              <a:latin typeface="Yu Gothic" panose="020B0400000000000000" pitchFamily="34" charset="-128"/>
              <a:ea typeface="Yu Gothic" panose="020B0400000000000000" pitchFamily="34" charset="-128"/>
            </a:endParaRPr>
          </a:p>
          <a:p>
            <a:pPr lvl="1" indent="0">
              <a:buNone/>
            </a:pPr>
            <a:endParaRPr lang="en-CA" dirty="0">
              <a:latin typeface="Yu Gothic" panose="020B0400000000000000" pitchFamily="34" charset="-128"/>
              <a:ea typeface="Yu Gothic" panose="020B0400000000000000" pitchFamily="34" charset="-128"/>
            </a:endParaRPr>
          </a:p>
          <a:p>
            <a:endParaRPr lang="en-CA" dirty="0">
              <a:latin typeface="Yu Gothic" panose="020B0400000000000000" pitchFamily="34" charset="-128"/>
              <a:ea typeface="Yu Gothic" panose="020B0400000000000000" pitchFamily="34" charset="-128"/>
            </a:endParaRPr>
          </a:p>
        </p:txBody>
      </p:sp>
      <p:sp>
        <p:nvSpPr>
          <p:cNvPr id="7" name="TextBox 6"/>
          <p:cNvSpPr txBox="1"/>
          <p:nvPr/>
        </p:nvSpPr>
        <p:spPr>
          <a:xfrm>
            <a:off x="11573819" y="6311462"/>
            <a:ext cx="825062" cy="369332"/>
          </a:xfrm>
          <a:prstGeom prst="rect">
            <a:avLst/>
          </a:prstGeom>
          <a:noFill/>
        </p:spPr>
        <p:txBody>
          <a:bodyPr wrap="square" rtlCol="0">
            <a:spAutoFit/>
          </a:bodyPr>
          <a:lstStyle/>
          <a:p>
            <a:r>
              <a:rPr lang="en-US" dirty="0" smtClean="0"/>
              <a:t>18</a:t>
            </a:r>
            <a:endParaRPr lang="en-CA" dirty="0"/>
          </a:p>
        </p:txBody>
      </p:sp>
      <p:sp>
        <p:nvSpPr>
          <p:cNvPr id="8" name="Rectangle 7"/>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1378099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Top ten things to do next</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7" name="TextBox 6"/>
          <p:cNvSpPr txBox="1"/>
          <p:nvPr/>
        </p:nvSpPr>
        <p:spPr>
          <a:xfrm>
            <a:off x="745256" y="1049297"/>
            <a:ext cx="10824444" cy="4093428"/>
          </a:xfrm>
          <a:prstGeom prst="rect">
            <a:avLst/>
          </a:prstGeom>
          <a:noFill/>
        </p:spPr>
        <p:txBody>
          <a:bodyPr wrap="square" rtlCol="0">
            <a:spAutoFit/>
          </a:bodyPr>
          <a:lstStyle/>
          <a:p>
            <a:pPr marL="342900" lvl="0" indent="-342900">
              <a:buFont typeface="+mj-lt"/>
              <a:buAutoNum type="arabicPeriod"/>
            </a:pPr>
            <a:r>
              <a:rPr lang="en-CA" sz="2000" dirty="0">
                <a:latin typeface="Segoe Condensed" panose="020B0606040200020203" pitchFamily="34" charset="0"/>
              </a:rPr>
              <a:t>Get </a:t>
            </a:r>
            <a:r>
              <a:rPr lang="en-CA" sz="2000" b="1" dirty="0">
                <a:latin typeface="Segoe Condensed" panose="020B0606040200020203" pitchFamily="34" charset="0"/>
              </a:rPr>
              <a:t>cloud</a:t>
            </a:r>
            <a:r>
              <a:rPr lang="en-CA" sz="2000" dirty="0">
                <a:latin typeface="Segoe Condensed" panose="020B0606040200020203" pitchFamily="34" charset="0"/>
              </a:rPr>
              <a:t> and give your people access</a:t>
            </a:r>
          </a:p>
          <a:p>
            <a:pPr marL="342900" lvl="0" indent="-342900">
              <a:buFont typeface="+mj-lt"/>
              <a:buAutoNum type="arabicPeriod"/>
            </a:pPr>
            <a:r>
              <a:rPr lang="en-CA" sz="2000" dirty="0">
                <a:latin typeface="Segoe Condensed" panose="020B0606040200020203" pitchFamily="34" charset="0"/>
              </a:rPr>
              <a:t>Migrate or build your </a:t>
            </a:r>
            <a:r>
              <a:rPr lang="en-CA" sz="2000" b="1" dirty="0">
                <a:latin typeface="Segoe Condensed" panose="020B0606040200020203" pitchFamily="34" charset="0"/>
              </a:rPr>
              <a:t>business applications and data</a:t>
            </a:r>
          </a:p>
          <a:p>
            <a:pPr marL="342900" lvl="0" indent="-342900">
              <a:buFont typeface="+mj-lt"/>
              <a:buAutoNum type="arabicPeriod"/>
            </a:pPr>
            <a:r>
              <a:rPr lang="en-CA" sz="2000" dirty="0">
                <a:latin typeface="Segoe Condensed" panose="020B0606040200020203" pitchFamily="34" charset="0"/>
              </a:rPr>
              <a:t>Give your people </a:t>
            </a:r>
            <a:r>
              <a:rPr lang="en-CA" sz="2000" b="1" dirty="0">
                <a:latin typeface="Segoe Condensed" panose="020B0606040200020203" pitchFamily="34" charset="0"/>
              </a:rPr>
              <a:t>access to modern data tools </a:t>
            </a:r>
            <a:r>
              <a:rPr lang="en-CA" sz="2000" dirty="0">
                <a:latin typeface="Segoe Condensed" panose="020B0606040200020203" pitchFamily="34" charset="0"/>
              </a:rPr>
              <a:t>(Python &amp; R) and the equipment they need:</a:t>
            </a:r>
          </a:p>
          <a:p>
            <a:pPr marL="800100" lvl="1" indent="-342900">
              <a:buFont typeface="+mj-lt"/>
              <a:buAutoNum type="arabicPeriod"/>
            </a:pPr>
            <a:r>
              <a:rPr lang="en-CA" sz="2000" dirty="0">
                <a:latin typeface="Segoe Condensed" panose="020B0606040200020203" pitchFamily="34" charset="0"/>
              </a:rPr>
              <a:t>GPU acceleration</a:t>
            </a:r>
          </a:p>
          <a:p>
            <a:pPr marL="800100" lvl="1" indent="-342900">
              <a:buFont typeface="+mj-lt"/>
              <a:buAutoNum type="arabicPeriod"/>
            </a:pPr>
            <a:r>
              <a:rPr lang="en-CA" sz="2000" dirty="0">
                <a:latin typeface="Segoe Condensed" panose="020B0606040200020203" pitchFamily="34" charset="0"/>
              </a:rPr>
              <a:t>Linux</a:t>
            </a:r>
          </a:p>
          <a:p>
            <a:pPr marL="800100" lvl="1" indent="-342900">
              <a:buFont typeface="+mj-lt"/>
              <a:buAutoNum type="arabicPeriod"/>
            </a:pPr>
            <a:r>
              <a:rPr lang="en-CA" sz="2000" dirty="0">
                <a:latin typeface="Segoe Condensed" panose="020B0606040200020203" pitchFamily="34" charset="0"/>
              </a:rPr>
              <a:t>Lots of libraries (</a:t>
            </a:r>
            <a:r>
              <a:rPr lang="en-CA" sz="2000" dirty="0" err="1">
                <a:latin typeface="Segoe Condensed" panose="020B0606040200020203" pitchFamily="34" charset="0"/>
              </a:rPr>
              <a:t>Tensorflow</a:t>
            </a:r>
            <a:r>
              <a:rPr lang="en-CA" sz="2000" dirty="0">
                <a:latin typeface="Segoe Condensed" panose="020B0606040200020203" pitchFamily="34" charset="0"/>
              </a:rPr>
              <a:t>, </a:t>
            </a:r>
            <a:r>
              <a:rPr lang="en-CA" sz="2000" dirty="0" err="1">
                <a:latin typeface="Segoe Condensed" panose="020B0606040200020203" pitchFamily="34" charset="0"/>
              </a:rPr>
              <a:t>Keras</a:t>
            </a:r>
            <a:r>
              <a:rPr lang="en-CA" sz="2000" dirty="0">
                <a:latin typeface="Segoe Condensed" panose="020B0606040200020203" pitchFamily="34" charset="0"/>
              </a:rPr>
              <a:t>, etc.)</a:t>
            </a:r>
          </a:p>
          <a:p>
            <a:pPr marL="342900" lvl="0" indent="-342900">
              <a:buFont typeface="+mj-lt"/>
              <a:buAutoNum type="arabicPeriod"/>
            </a:pPr>
            <a:r>
              <a:rPr lang="en-CA" sz="2000" dirty="0">
                <a:latin typeface="Segoe Condensed" panose="020B0606040200020203" pitchFamily="34" charset="0"/>
              </a:rPr>
              <a:t>Train or find </a:t>
            </a:r>
            <a:r>
              <a:rPr lang="en-CA" sz="2000" b="1" dirty="0">
                <a:latin typeface="Segoe Condensed" panose="020B0606040200020203" pitchFamily="34" charset="0"/>
              </a:rPr>
              <a:t>specialized expertise</a:t>
            </a:r>
          </a:p>
          <a:p>
            <a:pPr marL="342900" lvl="0" indent="-342900">
              <a:buFont typeface="+mj-lt"/>
              <a:buAutoNum type="arabicPeriod"/>
            </a:pPr>
            <a:r>
              <a:rPr lang="en-CA" sz="2000" dirty="0">
                <a:latin typeface="Segoe Condensed" panose="020B0606040200020203" pitchFamily="34" charset="0"/>
              </a:rPr>
              <a:t>Start running </a:t>
            </a:r>
            <a:r>
              <a:rPr lang="en-CA" sz="2000" b="1" dirty="0">
                <a:latin typeface="Segoe Condensed" panose="020B0606040200020203" pitchFamily="34" charset="0"/>
              </a:rPr>
              <a:t>modern analytics and visualizations </a:t>
            </a:r>
            <a:r>
              <a:rPr lang="en-CA" sz="2000" dirty="0">
                <a:latin typeface="Segoe Condensed" panose="020B0606040200020203" pitchFamily="34" charset="0"/>
              </a:rPr>
              <a:t>to understand your data</a:t>
            </a:r>
          </a:p>
          <a:p>
            <a:pPr marL="342900" lvl="0" indent="-342900">
              <a:buFont typeface="+mj-lt"/>
              <a:buAutoNum type="arabicPeriod"/>
            </a:pPr>
            <a:r>
              <a:rPr lang="en-CA" sz="2000" dirty="0">
                <a:latin typeface="Segoe Condensed" panose="020B0606040200020203" pitchFamily="34" charset="0"/>
              </a:rPr>
              <a:t>Build your </a:t>
            </a:r>
            <a:r>
              <a:rPr lang="en-CA" sz="2000" b="1" dirty="0">
                <a:latin typeface="Segoe Condensed" panose="020B0606040200020203" pitchFamily="34" charset="0"/>
              </a:rPr>
              <a:t>DevOps capacity </a:t>
            </a:r>
            <a:r>
              <a:rPr lang="en-CA" sz="2000" dirty="0">
                <a:latin typeface="Segoe Condensed" panose="020B0606040200020203" pitchFamily="34" charset="0"/>
              </a:rPr>
              <a:t>(testing, continuous integration/deployment, containerization, cluster-computing)</a:t>
            </a:r>
          </a:p>
          <a:p>
            <a:pPr marL="342900" lvl="0" indent="-342900">
              <a:buFont typeface="+mj-lt"/>
              <a:buAutoNum type="arabicPeriod"/>
            </a:pPr>
            <a:r>
              <a:rPr lang="en-CA" sz="2000" dirty="0">
                <a:latin typeface="Segoe Condensed" panose="020B0606040200020203" pitchFamily="34" charset="0"/>
              </a:rPr>
              <a:t>Pick a </a:t>
            </a:r>
            <a:r>
              <a:rPr lang="en-CA" sz="2000" b="1" dirty="0">
                <a:latin typeface="Segoe Condensed" panose="020B0606040200020203" pitchFamily="34" charset="0"/>
              </a:rPr>
              <a:t>business problem</a:t>
            </a:r>
          </a:p>
          <a:p>
            <a:pPr marL="342900" indent="-342900">
              <a:buFont typeface="+mj-lt"/>
              <a:buAutoNum type="arabicPeriod"/>
            </a:pPr>
            <a:r>
              <a:rPr lang="en-CA" sz="2000" b="1" dirty="0">
                <a:latin typeface="Segoe Condensed" panose="020B0606040200020203" pitchFamily="34" charset="0"/>
              </a:rPr>
              <a:t>Develop and test </a:t>
            </a:r>
            <a:r>
              <a:rPr lang="en-CA" sz="2000" dirty="0">
                <a:latin typeface="Segoe Condensed" panose="020B0606040200020203" pitchFamily="34" charset="0"/>
              </a:rPr>
              <a:t>your models, continuously, with a multi-disciplinary team</a:t>
            </a:r>
          </a:p>
          <a:p>
            <a:pPr marL="342900" lvl="0" indent="-342900">
              <a:buFont typeface="+mj-lt"/>
              <a:buAutoNum type="arabicPeriod"/>
            </a:pPr>
            <a:r>
              <a:rPr lang="en-CA" sz="2000" dirty="0">
                <a:latin typeface="Segoe Condensed" panose="020B0606040200020203" pitchFamily="34" charset="0"/>
              </a:rPr>
              <a:t>Develop a </a:t>
            </a:r>
            <a:r>
              <a:rPr lang="en-CA" sz="2000" b="1" dirty="0">
                <a:latin typeface="Segoe Condensed" panose="020B0606040200020203" pitchFamily="34" charset="0"/>
              </a:rPr>
              <a:t>data pipeline </a:t>
            </a:r>
            <a:r>
              <a:rPr lang="en-CA" sz="2000" dirty="0">
                <a:latin typeface="Segoe Condensed" panose="020B0606040200020203" pitchFamily="34" charset="0"/>
              </a:rPr>
              <a:t>around your models</a:t>
            </a:r>
          </a:p>
          <a:p>
            <a:pPr marL="342900" lvl="0" indent="-342900">
              <a:buFont typeface="+mj-lt"/>
              <a:buAutoNum type="arabicPeriod"/>
            </a:pPr>
            <a:r>
              <a:rPr lang="en-US" sz="2000" dirty="0">
                <a:latin typeface="Segoe Condensed" panose="020B0606040200020203" pitchFamily="34" charset="0"/>
              </a:rPr>
              <a:t>Improve </a:t>
            </a:r>
            <a:r>
              <a:rPr lang="en-US" sz="2000" b="1" dirty="0">
                <a:latin typeface="Segoe Condensed" panose="020B0606040200020203" pitchFamily="34" charset="0"/>
              </a:rPr>
              <a:t>policy, service, and program outcomes </a:t>
            </a:r>
            <a:r>
              <a:rPr lang="en-US" sz="2000" dirty="0">
                <a:latin typeface="Segoe Condensed" panose="020B0606040200020203" pitchFamily="34" charset="0"/>
              </a:rPr>
              <a:t>using AI</a:t>
            </a:r>
            <a:endParaRPr lang="en-CA" sz="2000" b="1" dirty="0">
              <a:latin typeface="Segoe Condensed" panose="020B0606040200020203" pitchFamily="34" charset="0"/>
            </a:endParaRPr>
          </a:p>
        </p:txBody>
      </p:sp>
      <p:sp>
        <p:nvSpPr>
          <p:cNvPr id="8" name="TextBox 7"/>
          <p:cNvSpPr txBox="1"/>
          <p:nvPr/>
        </p:nvSpPr>
        <p:spPr>
          <a:xfrm>
            <a:off x="796953" y="6167651"/>
            <a:ext cx="10824444" cy="400110"/>
          </a:xfrm>
          <a:prstGeom prst="rect">
            <a:avLst/>
          </a:prstGeom>
          <a:noFill/>
        </p:spPr>
        <p:txBody>
          <a:bodyPr wrap="square" rtlCol="0">
            <a:spAutoFit/>
          </a:bodyPr>
          <a:lstStyle/>
          <a:p>
            <a:pPr lvl="0"/>
            <a:r>
              <a:rPr lang="en-CA" sz="2000" dirty="0">
                <a:latin typeface="Segoe Condensed" panose="020B0606040200020203" pitchFamily="34" charset="0"/>
              </a:rPr>
              <a:t>…if you’re not ready for #1-6, you’re not ready to apply AI to business problems. </a:t>
            </a:r>
            <a:endParaRPr lang="en-CA" sz="2000" b="1" dirty="0">
              <a:latin typeface="Segoe Condensed" panose="020B0606040200020203" pitchFamily="34" charset="0"/>
            </a:endParaRPr>
          </a:p>
        </p:txBody>
      </p:sp>
      <p:sp>
        <p:nvSpPr>
          <p:cNvPr id="9" name="TextBox 8"/>
          <p:cNvSpPr txBox="1"/>
          <p:nvPr/>
        </p:nvSpPr>
        <p:spPr>
          <a:xfrm>
            <a:off x="11573819" y="6311462"/>
            <a:ext cx="825062" cy="369332"/>
          </a:xfrm>
          <a:prstGeom prst="rect">
            <a:avLst/>
          </a:prstGeom>
          <a:noFill/>
        </p:spPr>
        <p:txBody>
          <a:bodyPr wrap="square" rtlCol="0">
            <a:spAutoFit/>
          </a:bodyPr>
          <a:lstStyle/>
          <a:p>
            <a:r>
              <a:rPr lang="en-US" dirty="0" smtClean="0"/>
              <a:t>19</a:t>
            </a:r>
            <a:endParaRPr lang="en-CA" dirty="0"/>
          </a:p>
        </p:txBody>
      </p:sp>
      <p:sp>
        <p:nvSpPr>
          <p:cNvPr id="10" name="Rectangle 9"/>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102327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Defined</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6" name="Rectangle 5"/>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5126" name="Picture 6" descr="Artificial Intelligence, Brain, Think, Control"/>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18427" y="2325895"/>
            <a:ext cx="2944800" cy="1963201"/>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5028227" y="2325895"/>
            <a:ext cx="4306274" cy="1846659"/>
          </a:xfrm>
          <a:prstGeom prst="rect">
            <a:avLst/>
          </a:prstGeom>
          <a:noFill/>
        </p:spPr>
        <p:txBody>
          <a:bodyPr wrap="square" rtlCol="0">
            <a:spAutoFit/>
          </a:bodyPr>
          <a:lstStyle/>
          <a:p>
            <a:r>
              <a:rPr lang="en-US" sz="2400" b="1" dirty="0">
                <a:solidFill>
                  <a:srgbClr val="7030A0"/>
                </a:solidFill>
                <a:latin typeface="Segoe UI" panose="020B0502040204020203" pitchFamily="34" charset="0"/>
                <a:cs typeface="Segoe UI" panose="020B0502040204020203" pitchFamily="34" charset="0"/>
              </a:rPr>
              <a:t>Artificial intelligence (AI)</a:t>
            </a:r>
          </a:p>
          <a:p>
            <a:r>
              <a:rPr lang="en-CA" dirty="0">
                <a:solidFill>
                  <a:schemeClr val="tx1">
                    <a:lumMod val="75000"/>
                    <a:lumOff val="25000"/>
                  </a:schemeClr>
                </a:solidFill>
                <a:latin typeface="Segoe UI" panose="020B0502040204020203" pitchFamily="34" charset="0"/>
                <a:cs typeface="Segoe UI" panose="020B0502040204020203" pitchFamily="34" charset="0"/>
              </a:rPr>
              <a:t>is a term used to describe a suite of related technologies intended to simulate and enhance human cognitive capabilities, such as pattern recognition, judgement, vision, or hearing.</a:t>
            </a:r>
            <a:endParaRPr lang="en-CA" dirty="0">
              <a:solidFill>
                <a:srgbClr val="7030A0"/>
              </a:solidFill>
              <a:latin typeface="Segoe UI" panose="020B0502040204020203" pitchFamily="34" charset="0"/>
              <a:cs typeface="Segoe UI" panose="020B0502040204020203" pitchFamily="34" charset="0"/>
            </a:endParaRPr>
          </a:p>
        </p:txBody>
      </p:sp>
      <p:sp>
        <p:nvSpPr>
          <p:cNvPr id="8" name="TextBox 7"/>
          <p:cNvSpPr txBox="1"/>
          <p:nvPr/>
        </p:nvSpPr>
        <p:spPr>
          <a:xfrm>
            <a:off x="11573819" y="6311462"/>
            <a:ext cx="825062" cy="369332"/>
          </a:xfrm>
          <a:prstGeom prst="rect">
            <a:avLst/>
          </a:prstGeom>
          <a:noFill/>
        </p:spPr>
        <p:txBody>
          <a:bodyPr wrap="square" rtlCol="0">
            <a:spAutoFit/>
          </a:bodyPr>
          <a:lstStyle/>
          <a:p>
            <a:r>
              <a:rPr lang="en-US" dirty="0" smtClean="0"/>
              <a:t>2</a:t>
            </a:r>
            <a:endParaRPr lang="en-CA" dirty="0"/>
          </a:p>
        </p:txBody>
      </p:sp>
    </p:spTree>
    <p:extLst>
      <p:ext uri="{BB962C8B-B14F-4D97-AF65-F5344CB8AC3E}">
        <p14:creationId xmlns:p14="http://schemas.microsoft.com/office/powerpoint/2010/main" val="36709492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Practical next steps</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7" name="TextBox 6"/>
          <p:cNvSpPr txBox="1"/>
          <p:nvPr/>
        </p:nvSpPr>
        <p:spPr>
          <a:xfrm>
            <a:off x="669056" y="2420897"/>
            <a:ext cx="10824444" cy="2246769"/>
          </a:xfrm>
          <a:prstGeom prst="rect">
            <a:avLst/>
          </a:prstGeom>
          <a:noFill/>
        </p:spPr>
        <p:txBody>
          <a:bodyPr wrap="square" rtlCol="0">
            <a:spAutoFit/>
          </a:bodyPr>
          <a:lstStyle/>
          <a:p>
            <a:pPr lvl="0"/>
            <a:r>
              <a:rPr lang="en-US" sz="2000" dirty="0">
                <a:latin typeface="Yu Gothic" panose="020B0400000000000000" pitchFamily="34" charset="-128"/>
                <a:ea typeface="Yu Gothic" panose="020B0400000000000000" pitchFamily="34" charset="-128"/>
              </a:rPr>
              <a:t>Email </a:t>
            </a:r>
            <a:r>
              <a:rPr lang="en-US" sz="2000" dirty="0">
                <a:latin typeface="Yu Gothic" panose="020B0400000000000000" pitchFamily="34" charset="-128"/>
                <a:ea typeface="Yu Gothic" panose="020B0400000000000000" pitchFamily="34" charset="-128"/>
                <a:hlinkClick r:id="rId3"/>
              </a:rPr>
              <a:t>neil.bouwer@Canada.ca</a:t>
            </a:r>
            <a:r>
              <a:rPr lang="en-US" sz="2000" dirty="0">
                <a:latin typeface="Yu Gothic" panose="020B0400000000000000" pitchFamily="34" charset="-128"/>
                <a:ea typeface="Yu Gothic" panose="020B0400000000000000" pitchFamily="34" charset="-128"/>
              </a:rPr>
              <a:t> to talk </a:t>
            </a:r>
            <a:r>
              <a:rPr lang="en-US" sz="2000" b="1" dirty="0">
                <a:latin typeface="Yu Gothic" panose="020B0400000000000000" pitchFamily="34" charset="-128"/>
                <a:ea typeface="Yu Gothic" panose="020B0400000000000000" pitchFamily="34" charset="-128"/>
              </a:rPr>
              <a:t>AI for program, policy, and service improvement</a:t>
            </a:r>
          </a:p>
          <a:p>
            <a:pPr lvl="0"/>
            <a:endParaRPr lang="en-US" sz="2000" dirty="0">
              <a:latin typeface="Yu Gothic" panose="020B0400000000000000" pitchFamily="34" charset="-128"/>
              <a:ea typeface="Yu Gothic" panose="020B0400000000000000" pitchFamily="34" charset="-128"/>
            </a:endParaRPr>
          </a:p>
          <a:p>
            <a:pPr lvl="0"/>
            <a:r>
              <a:rPr lang="en-US" sz="2000" dirty="0">
                <a:latin typeface="Yu Gothic" panose="020B0400000000000000" pitchFamily="34" charset="-128"/>
                <a:ea typeface="Yu Gothic" panose="020B0400000000000000" pitchFamily="34" charset="-128"/>
              </a:rPr>
              <a:t>Email </a:t>
            </a:r>
            <a:r>
              <a:rPr lang="en-US" sz="2000" dirty="0">
                <a:latin typeface="Yu Gothic" panose="020B0400000000000000" pitchFamily="34" charset="-128"/>
                <a:ea typeface="Yu Gothic" panose="020B0400000000000000" pitchFamily="34" charset="-128"/>
                <a:hlinkClick r:id="rId4"/>
              </a:rPr>
              <a:t>christopher.allison@Canada.ca</a:t>
            </a:r>
            <a:r>
              <a:rPr lang="en-US" sz="2000" dirty="0">
                <a:latin typeface="Yu Gothic" panose="020B0400000000000000" pitchFamily="34" charset="-128"/>
                <a:ea typeface="Yu Gothic" panose="020B0400000000000000" pitchFamily="34" charset="-128"/>
              </a:rPr>
              <a:t> to partner on </a:t>
            </a:r>
            <a:r>
              <a:rPr lang="en-US" sz="2000" b="1" dirty="0">
                <a:latin typeface="Yu Gothic" panose="020B0400000000000000" pitchFamily="34" charset="-128"/>
                <a:ea typeface="Yu Gothic" panose="020B0400000000000000" pitchFamily="34" charset="-128"/>
              </a:rPr>
              <a:t>AI pathfinder projects </a:t>
            </a:r>
            <a:r>
              <a:rPr lang="en-US" sz="2000" dirty="0">
                <a:latin typeface="Yu Gothic" panose="020B0400000000000000" pitchFamily="34" charset="-128"/>
                <a:ea typeface="Yu Gothic" panose="020B0400000000000000" pitchFamily="34" charset="-128"/>
              </a:rPr>
              <a:t>with the CSPS Digital Academy</a:t>
            </a:r>
          </a:p>
          <a:p>
            <a:pPr lvl="0"/>
            <a:endParaRPr lang="en-US" sz="2000" dirty="0">
              <a:latin typeface="Yu Gothic" panose="020B0400000000000000" pitchFamily="34" charset="-128"/>
              <a:ea typeface="Yu Gothic" panose="020B0400000000000000" pitchFamily="34" charset="-128"/>
            </a:endParaRPr>
          </a:p>
          <a:p>
            <a:pPr lvl="0"/>
            <a:r>
              <a:rPr lang="en-US" sz="2000" dirty="0">
                <a:latin typeface="Yu Gothic" panose="020B0400000000000000" pitchFamily="34" charset="-128"/>
                <a:ea typeface="Yu Gothic" panose="020B0400000000000000" pitchFamily="34" charset="-128"/>
              </a:rPr>
              <a:t>Email </a:t>
            </a:r>
            <a:r>
              <a:rPr lang="en-US" sz="2000" dirty="0">
                <a:latin typeface="Yu Gothic" panose="020B0400000000000000" pitchFamily="34" charset="-128"/>
                <a:ea typeface="Yu Gothic" panose="020B0400000000000000" pitchFamily="34" charset="-128"/>
                <a:hlinkClick r:id="rId5"/>
              </a:rPr>
              <a:t>csps.digitalacademy-academiedunumerique.efpc@canada.ca</a:t>
            </a:r>
            <a:r>
              <a:rPr lang="en-US" sz="2000" dirty="0">
                <a:latin typeface="Yu Gothic" panose="020B0400000000000000" pitchFamily="34" charset="-128"/>
                <a:ea typeface="Yu Gothic" panose="020B0400000000000000" pitchFamily="34" charset="-128"/>
              </a:rPr>
              <a:t> for information about </a:t>
            </a:r>
            <a:r>
              <a:rPr lang="en-US" sz="2000" b="1" dirty="0">
                <a:latin typeface="Yu Gothic" panose="020B0400000000000000" pitchFamily="34" charset="-128"/>
                <a:ea typeface="Yu Gothic" panose="020B0400000000000000" pitchFamily="34" charset="-128"/>
              </a:rPr>
              <a:t>the CSPS Digital Academy </a:t>
            </a:r>
            <a:r>
              <a:rPr lang="en-US" sz="2000" dirty="0">
                <a:latin typeface="Yu Gothic" panose="020B0400000000000000" pitchFamily="34" charset="-128"/>
                <a:ea typeface="Yu Gothic" panose="020B0400000000000000" pitchFamily="34" charset="-128"/>
              </a:rPr>
              <a:t>and building capacity and mindsets for digital</a:t>
            </a:r>
            <a:endParaRPr lang="en-CA" sz="2000" b="1" dirty="0">
              <a:latin typeface="Yu Gothic" panose="020B0400000000000000" pitchFamily="34" charset="-128"/>
              <a:ea typeface="Yu Gothic" panose="020B0400000000000000" pitchFamily="34" charset="-128"/>
            </a:endParaRPr>
          </a:p>
        </p:txBody>
      </p:sp>
      <p:sp>
        <p:nvSpPr>
          <p:cNvPr id="8" name="TextBox 7"/>
          <p:cNvSpPr txBox="1"/>
          <p:nvPr/>
        </p:nvSpPr>
        <p:spPr>
          <a:xfrm>
            <a:off x="11573819" y="6311462"/>
            <a:ext cx="825062" cy="369332"/>
          </a:xfrm>
          <a:prstGeom prst="rect">
            <a:avLst/>
          </a:prstGeom>
          <a:noFill/>
        </p:spPr>
        <p:txBody>
          <a:bodyPr wrap="square" rtlCol="0">
            <a:spAutoFit/>
          </a:bodyPr>
          <a:lstStyle/>
          <a:p>
            <a:r>
              <a:rPr lang="en-US" dirty="0" smtClean="0"/>
              <a:t>20</a:t>
            </a:r>
            <a:endParaRPr lang="en-CA" dirty="0"/>
          </a:p>
        </p:txBody>
      </p:sp>
      <p:sp>
        <p:nvSpPr>
          <p:cNvPr id="9" name="Rectangle 8"/>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821278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7" y="98474"/>
            <a:ext cx="11088495"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A(I)</a:t>
            </a:r>
            <a:r>
              <a:rPr lang="en-US" sz="4000" dirty="0" err="1">
                <a:solidFill>
                  <a:schemeClr val="tx1">
                    <a:lumMod val="75000"/>
                    <a:lumOff val="25000"/>
                  </a:schemeClr>
                </a:solidFill>
                <a:latin typeface="Yu Gothic" panose="020B0400000000000000" pitchFamily="34" charset="-128"/>
                <a:ea typeface="Yu Gothic" panose="020B0400000000000000" pitchFamily="34" charset="-128"/>
              </a:rPr>
              <a:t>nnex</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7" name="TextBox 6"/>
          <p:cNvSpPr txBox="1"/>
          <p:nvPr/>
        </p:nvSpPr>
        <p:spPr>
          <a:xfrm>
            <a:off x="11573819" y="6311462"/>
            <a:ext cx="825062" cy="369332"/>
          </a:xfrm>
          <a:prstGeom prst="rect">
            <a:avLst/>
          </a:prstGeom>
          <a:noFill/>
        </p:spPr>
        <p:txBody>
          <a:bodyPr wrap="square" rtlCol="0">
            <a:spAutoFit/>
          </a:bodyPr>
          <a:lstStyle/>
          <a:p>
            <a:r>
              <a:rPr lang="en-US" dirty="0" smtClean="0"/>
              <a:t>21</a:t>
            </a:r>
            <a:endParaRPr lang="en-CA" dirty="0"/>
          </a:p>
        </p:txBody>
      </p:sp>
      <p:sp>
        <p:nvSpPr>
          <p:cNvPr id="8" name="Rectangle 7"/>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086596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Reading list </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7" name="TextBox 6"/>
          <p:cNvSpPr txBox="1"/>
          <p:nvPr/>
        </p:nvSpPr>
        <p:spPr>
          <a:xfrm>
            <a:off x="2091260" y="1351170"/>
            <a:ext cx="3001244" cy="1323439"/>
          </a:xfrm>
          <a:prstGeom prst="rect">
            <a:avLst/>
          </a:prstGeom>
          <a:noFill/>
        </p:spPr>
        <p:txBody>
          <a:bodyPr wrap="square" rtlCol="0">
            <a:spAutoFit/>
          </a:bodyPr>
          <a:lstStyle/>
          <a:p>
            <a:pPr lvl="0"/>
            <a:r>
              <a:rPr lang="en-US" sz="2000" b="1" dirty="0">
                <a:latin typeface="Yu Gothic" panose="020B0400000000000000" pitchFamily="34" charset="-128"/>
                <a:ea typeface="Yu Gothic" panose="020B0400000000000000" pitchFamily="34" charset="-128"/>
              </a:rPr>
              <a:t>Prediction Machines</a:t>
            </a:r>
          </a:p>
          <a:p>
            <a:pPr lvl="0"/>
            <a:r>
              <a:rPr lang="en-US" sz="2000" dirty="0">
                <a:latin typeface="Yu Gothic" panose="020B0400000000000000" pitchFamily="34" charset="-128"/>
                <a:ea typeface="Yu Gothic" panose="020B0400000000000000" pitchFamily="34" charset="-128"/>
              </a:rPr>
              <a:t>Ajay Agrawal, </a:t>
            </a:r>
            <a:r>
              <a:rPr lang="en-US" sz="2000" dirty="0" err="1">
                <a:latin typeface="Yu Gothic" panose="020B0400000000000000" pitchFamily="34" charset="-128"/>
                <a:ea typeface="Yu Gothic" panose="020B0400000000000000" pitchFamily="34" charset="-128"/>
              </a:rPr>
              <a:t>Avi</a:t>
            </a:r>
            <a:r>
              <a:rPr lang="en-US" sz="2000" dirty="0">
                <a:latin typeface="Yu Gothic" panose="020B0400000000000000" pitchFamily="34" charset="-128"/>
                <a:ea typeface="Yu Gothic" panose="020B0400000000000000" pitchFamily="34" charset="-128"/>
              </a:rPr>
              <a:t> Goldfarb, and Joshua </a:t>
            </a:r>
            <a:r>
              <a:rPr lang="en-US" sz="2000" dirty="0" err="1">
                <a:latin typeface="Yu Gothic" panose="020B0400000000000000" pitchFamily="34" charset="-128"/>
                <a:ea typeface="Yu Gothic" panose="020B0400000000000000" pitchFamily="34" charset="-128"/>
              </a:rPr>
              <a:t>Gans</a:t>
            </a:r>
            <a:r>
              <a:rPr lang="en-US" sz="2000" dirty="0">
                <a:latin typeface="Yu Gothic" panose="020B0400000000000000" pitchFamily="34" charset="-128"/>
                <a:ea typeface="Yu Gothic" panose="020B0400000000000000" pitchFamily="34" charset="-128"/>
              </a:rPr>
              <a:t> </a:t>
            </a:r>
          </a:p>
        </p:txBody>
      </p:sp>
      <p:sp>
        <p:nvSpPr>
          <p:cNvPr id="8" name="AutoShape 4" descr="Prediction Machines: The Simple Economics of Artificial Intelligence by Ajay Agrawal"/>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10" name="Picture 9"/>
          <p:cNvPicPr>
            <a:picLocks noChangeAspect="1"/>
          </p:cNvPicPr>
          <p:nvPr/>
        </p:nvPicPr>
        <p:blipFill>
          <a:blip r:embed="rId3"/>
          <a:stretch>
            <a:fillRect/>
          </a:stretch>
        </p:blipFill>
        <p:spPr>
          <a:xfrm>
            <a:off x="612775" y="1351170"/>
            <a:ext cx="1470319" cy="2217530"/>
          </a:xfrm>
          <a:prstGeom prst="rect">
            <a:avLst/>
          </a:prstGeom>
        </p:spPr>
      </p:pic>
      <p:pic>
        <p:nvPicPr>
          <p:cNvPr id="7176" name="Picture 8" descr="Edge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05476" y="1371738"/>
            <a:ext cx="3116862" cy="221753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8822338" y="1351170"/>
            <a:ext cx="3001244" cy="1354217"/>
          </a:xfrm>
          <a:prstGeom prst="rect">
            <a:avLst/>
          </a:prstGeom>
          <a:noFill/>
        </p:spPr>
        <p:txBody>
          <a:bodyPr wrap="square" rtlCol="0">
            <a:spAutoFit/>
          </a:bodyPr>
          <a:lstStyle/>
          <a:p>
            <a:pPr lvl="0"/>
            <a:r>
              <a:rPr lang="en-US" sz="2000" b="1" dirty="0">
                <a:latin typeface="Yu Gothic" panose="020B0400000000000000" pitchFamily="34" charset="-128"/>
                <a:ea typeface="Yu Gothic" panose="020B0400000000000000" pitchFamily="34" charset="-128"/>
              </a:rPr>
              <a:t>The AI Revolution</a:t>
            </a:r>
          </a:p>
          <a:p>
            <a:pPr lvl="0"/>
            <a:r>
              <a:rPr lang="en-US" sz="2000" dirty="0">
                <a:latin typeface="Yu Gothic" panose="020B0400000000000000" pitchFamily="34" charset="-128"/>
                <a:ea typeface="Yu Gothic" panose="020B0400000000000000" pitchFamily="34" charset="-128"/>
              </a:rPr>
              <a:t>Tim Urban</a:t>
            </a:r>
          </a:p>
          <a:p>
            <a:pPr lvl="0"/>
            <a:r>
              <a:rPr lang="en-US" sz="1400" dirty="0">
                <a:latin typeface="Yu Gothic" panose="020B0400000000000000" pitchFamily="34" charset="-128"/>
                <a:ea typeface="Yu Gothic" panose="020B0400000000000000" pitchFamily="34" charset="-128"/>
              </a:rPr>
              <a:t>https://waitbutwhy.com/2015/01/artificial-intelligence-revolution-1.html</a:t>
            </a:r>
          </a:p>
        </p:txBody>
      </p:sp>
      <p:pic>
        <p:nvPicPr>
          <p:cNvPr id="13" name="Picture 12"/>
          <p:cNvPicPr>
            <a:picLocks noChangeAspect="1"/>
          </p:cNvPicPr>
          <p:nvPr/>
        </p:nvPicPr>
        <p:blipFill>
          <a:blip r:embed="rId5"/>
          <a:stretch>
            <a:fillRect/>
          </a:stretch>
        </p:blipFill>
        <p:spPr>
          <a:xfrm>
            <a:off x="5705476" y="4006850"/>
            <a:ext cx="3114045" cy="1771650"/>
          </a:xfrm>
          <a:prstGeom prst="rect">
            <a:avLst/>
          </a:prstGeom>
        </p:spPr>
      </p:pic>
      <p:sp>
        <p:nvSpPr>
          <p:cNvPr id="16" name="TextBox 15"/>
          <p:cNvSpPr txBox="1"/>
          <p:nvPr/>
        </p:nvSpPr>
        <p:spPr>
          <a:xfrm>
            <a:off x="8943097" y="4006850"/>
            <a:ext cx="3001244" cy="1754326"/>
          </a:xfrm>
          <a:prstGeom prst="rect">
            <a:avLst/>
          </a:prstGeom>
          <a:noFill/>
        </p:spPr>
        <p:txBody>
          <a:bodyPr wrap="square" rtlCol="0">
            <a:spAutoFit/>
          </a:bodyPr>
          <a:lstStyle/>
          <a:p>
            <a:pPr lvl="0"/>
            <a:r>
              <a:rPr lang="en-US" sz="2000" b="1" dirty="0">
                <a:latin typeface="Yu Gothic" panose="020B0400000000000000" pitchFamily="34" charset="-128"/>
                <a:ea typeface="Yu Gothic" panose="020B0400000000000000" pitchFamily="34" charset="-128"/>
              </a:rPr>
              <a:t>AI, </a:t>
            </a:r>
            <a:r>
              <a:rPr lang="en-US" sz="2000" b="1" dirty="0" err="1">
                <a:latin typeface="Yu Gothic" panose="020B0400000000000000" pitchFamily="34" charset="-128"/>
                <a:ea typeface="Yu Gothic" panose="020B0400000000000000" pitchFamily="34" charset="-128"/>
              </a:rPr>
              <a:t>Youtube</a:t>
            </a:r>
            <a:r>
              <a:rPr lang="en-US" sz="2000" b="1" dirty="0">
                <a:latin typeface="Yu Gothic" panose="020B0400000000000000" pitchFamily="34" charset="-128"/>
                <a:ea typeface="Yu Gothic" panose="020B0400000000000000" pitchFamily="34" charset="-128"/>
              </a:rPr>
              <a:t>, and publishing in two languages fast</a:t>
            </a:r>
          </a:p>
          <a:p>
            <a:pPr lvl="0"/>
            <a:r>
              <a:rPr lang="en-US" sz="2000" dirty="0">
                <a:latin typeface="Yu Gothic" panose="020B0400000000000000" pitchFamily="34" charset="-128"/>
                <a:ea typeface="Yu Gothic" panose="020B0400000000000000" pitchFamily="34" charset="-128"/>
              </a:rPr>
              <a:t>The Digital Academy</a:t>
            </a:r>
          </a:p>
          <a:p>
            <a:pPr lvl="0"/>
            <a:r>
              <a:rPr lang="en-US" sz="1400" dirty="0">
                <a:latin typeface="Yu Gothic" panose="020B0400000000000000" pitchFamily="34" charset="-128"/>
                <a:ea typeface="Yu Gothic" panose="020B0400000000000000" pitchFamily="34" charset="-128"/>
              </a:rPr>
              <a:t>https://en.busrides-trajetsenbus.ca/episode-2/</a:t>
            </a:r>
          </a:p>
        </p:txBody>
      </p:sp>
      <p:sp>
        <p:nvSpPr>
          <p:cNvPr id="15" name="TextBox 14"/>
          <p:cNvSpPr txBox="1"/>
          <p:nvPr/>
        </p:nvSpPr>
        <p:spPr>
          <a:xfrm>
            <a:off x="11573819" y="6311462"/>
            <a:ext cx="825062" cy="369332"/>
          </a:xfrm>
          <a:prstGeom prst="rect">
            <a:avLst/>
          </a:prstGeom>
          <a:noFill/>
        </p:spPr>
        <p:txBody>
          <a:bodyPr wrap="square" rtlCol="0">
            <a:spAutoFit/>
          </a:bodyPr>
          <a:lstStyle/>
          <a:p>
            <a:r>
              <a:rPr lang="en-US" dirty="0" smtClean="0"/>
              <a:t>22</a:t>
            </a:r>
            <a:endParaRPr lang="en-CA" dirty="0"/>
          </a:p>
        </p:txBody>
      </p:sp>
      <p:sp>
        <p:nvSpPr>
          <p:cNvPr id="17" name="Rectangle 16"/>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Rectangle 17"/>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extBox 18"/>
          <p:cNvSpPr txBox="1"/>
          <p:nvPr/>
        </p:nvSpPr>
        <p:spPr>
          <a:xfrm>
            <a:off x="2082180" y="3986282"/>
            <a:ext cx="10824444" cy="1015663"/>
          </a:xfrm>
          <a:prstGeom prst="rect">
            <a:avLst/>
          </a:prstGeom>
          <a:noFill/>
        </p:spPr>
        <p:txBody>
          <a:bodyPr wrap="square" rtlCol="0">
            <a:spAutoFit/>
          </a:bodyPr>
          <a:lstStyle/>
          <a:p>
            <a:pPr lvl="0"/>
            <a:r>
              <a:rPr lang="en-CA" sz="2000" b="1" dirty="0">
                <a:latin typeface="Yu Gothic" panose="020B0400000000000000" pitchFamily="34" charset="-128"/>
                <a:ea typeface="Yu Gothic" panose="020B0400000000000000" pitchFamily="34" charset="-128"/>
              </a:rPr>
              <a:t>Weapons of Math</a:t>
            </a:r>
          </a:p>
          <a:p>
            <a:pPr lvl="0"/>
            <a:r>
              <a:rPr lang="en-CA" sz="2000" b="1" dirty="0">
                <a:latin typeface="Yu Gothic" panose="020B0400000000000000" pitchFamily="34" charset="-128"/>
                <a:ea typeface="Yu Gothic" panose="020B0400000000000000" pitchFamily="34" charset="-128"/>
              </a:rPr>
              <a:t>Destruction</a:t>
            </a:r>
          </a:p>
          <a:p>
            <a:pPr lvl="0"/>
            <a:r>
              <a:rPr lang="en-US" sz="2000" dirty="0">
                <a:latin typeface="Yu Gothic" panose="020B0400000000000000" pitchFamily="34" charset="-128"/>
                <a:ea typeface="Yu Gothic" panose="020B0400000000000000" pitchFamily="34" charset="-128"/>
              </a:rPr>
              <a:t>Cathy O’Neil</a:t>
            </a:r>
          </a:p>
        </p:txBody>
      </p:sp>
      <p:pic>
        <p:nvPicPr>
          <p:cNvPr id="20" name="Picture 2" descr="Image result for weapons of math destruction"/>
          <p:cNvPicPr>
            <a:picLocks noChangeAspect="1" noChangeArrowheads="1"/>
          </p:cNvPicPr>
          <p:nvPr/>
        </p:nvPicPr>
        <p:blipFill rotWithShape="1">
          <a:blip r:embed="rId6">
            <a:extLst>
              <a:ext uri="{28A0092B-C50C-407E-A947-70E740481C1C}">
                <a14:useLocalDpi xmlns:a14="http://schemas.microsoft.com/office/drawing/2010/main" val="0"/>
              </a:ext>
            </a:extLst>
          </a:blip>
          <a:srcRect l="27654" r="27472"/>
          <a:stretch/>
        </p:blipFill>
        <p:spPr bwMode="auto">
          <a:xfrm>
            <a:off x="612775" y="4008855"/>
            <a:ext cx="1478485" cy="2205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166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7" name="Picture 6"/>
          <p:cNvPicPr>
            <a:picLocks noChangeAspect="1"/>
          </p:cNvPicPr>
          <p:nvPr/>
        </p:nvPicPr>
        <p:blipFill rotWithShape="1">
          <a:blip r:embed="rId3"/>
          <a:srcRect t="744"/>
          <a:stretch/>
        </p:blipFill>
        <p:spPr>
          <a:xfrm>
            <a:off x="436098" y="1033975"/>
            <a:ext cx="11587089" cy="5824025"/>
          </a:xfrm>
          <a:prstGeom prst="rect">
            <a:avLst/>
          </a:prstGeom>
        </p:spPr>
      </p:pic>
      <p:sp>
        <p:nvSpPr>
          <p:cNvPr id="8" name="Oval 7"/>
          <p:cNvSpPr/>
          <p:nvPr/>
        </p:nvSpPr>
        <p:spPr>
          <a:xfrm>
            <a:off x="3886200" y="1982358"/>
            <a:ext cx="1167242" cy="1167242"/>
          </a:xfrm>
          <a:prstGeom prst="ellipse">
            <a:avLst/>
          </a:prstGeom>
          <a:noFill/>
          <a:ln w="50800">
            <a:solidFill>
              <a:srgbClr val="C073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Oval 8"/>
          <p:cNvSpPr/>
          <p:nvPr/>
        </p:nvSpPr>
        <p:spPr>
          <a:xfrm>
            <a:off x="1765300" y="4281058"/>
            <a:ext cx="1167242" cy="1167242"/>
          </a:xfrm>
          <a:prstGeom prst="ellipse">
            <a:avLst/>
          </a:prstGeom>
          <a:noFill/>
          <a:ln w="50800">
            <a:solidFill>
              <a:srgbClr val="506D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Oval 9"/>
          <p:cNvSpPr/>
          <p:nvPr/>
        </p:nvSpPr>
        <p:spPr>
          <a:xfrm>
            <a:off x="7162800" y="1449537"/>
            <a:ext cx="1167242" cy="1167242"/>
          </a:xfrm>
          <a:prstGeom prst="ellipse">
            <a:avLst/>
          </a:prstGeom>
          <a:noFill/>
          <a:ln w="50800">
            <a:solidFill>
              <a:srgbClr val="995D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extBox 10"/>
          <p:cNvSpPr txBox="1"/>
          <p:nvPr/>
        </p:nvSpPr>
        <p:spPr>
          <a:xfrm>
            <a:off x="436098" y="98474"/>
            <a:ext cx="9312812" cy="707886"/>
          </a:xfrm>
          <a:prstGeom prst="rect">
            <a:avLst/>
          </a:prstGeom>
          <a:noFill/>
        </p:spPr>
        <p:txBody>
          <a:bodyPr wrap="square" rtlCol="0">
            <a:spAutoFit/>
          </a:bodyPr>
          <a:lstStyle/>
          <a:p>
            <a:r>
              <a:rPr lang="en-US" sz="4000">
                <a:solidFill>
                  <a:schemeClr val="tx1">
                    <a:lumMod val="75000"/>
                    <a:lumOff val="25000"/>
                  </a:schemeClr>
                </a:solidFill>
                <a:latin typeface="Yu Gothic" panose="020B0400000000000000" pitchFamily="34" charset="-128"/>
                <a:ea typeface="Yu Gothic" panose="020B0400000000000000" pitchFamily="34" charset="-128"/>
              </a:rPr>
              <a:t>AI in the GC</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Tree>
    <p:extLst>
      <p:ext uri="{BB962C8B-B14F-4D97-AF65-F5344CB8AC3E}">
        <p14:creationId xmlns:p14="http://schemas.microsoft.com/office/powerpoint/2010/main" val="20951409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7" y="98474"/>
            <a:ext cx="11088495"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Governing and supporting AI</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grpSp>
        <p:nvGrpSpPr>
          <p:cNvPr id="32" name="Group 31"/>
          <p:cNvGrpSpPr/>
          <p:nvPr/>
        </p:nvGrpSpPr>
        <p:grpSpPr>
          <a:xfrm>
            <a:off x="1631504" y="1409848"/>
            <a:ext cx="8928992" cy="724145"/>
            <a:chOff x="65072" y="2204864"/>
            <a:chExt cx="8928992" cy="724145"/>
          </a:xfrm>
        </p:grpSpPr>
        <p:sp>
          <p:nvSpPr>
            <p:cNvPr id="33" name="Rectangle 32"/>
            <p:cNvSpPr/>
            <p:nvPr/>
          </p:nvSpPr>
          <p:spPr>
            <a:xfrm>
              <a:off x="65072" y="2204864"/>
              <a:ext cx="8928992" cy="72414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143508" y="2274549"/>
              <a:ext cx="8804790" cy="584775"/>
            </a:xfrm>
            <a:prstGeom prst="rect">
              <a:avLst/>
            </a:prstGeom>
          </p:spPr>
          <p:txBody>
            <a:bodyPr wrap="square">
              <a:spAutoFit/>
            </a:bodyPr>
            <a:lstStyle/>
            <a:p>
              <a:pPr>
                <a:spcAft>
                  <a:spcPts val="600"/>
                </a:spcAft>
              </a:pPr>
              <a:r>
                <a:rPr lang="en-CA" b="1" dirty="0"/>
                <a:t>Treasury Board Secretariat </a:t>
              </a:r>
              <a:r>
                <a:rPr lang="en-CA" dirty="0"/>
                <a:t>–</a:t>
              </a:r>
              <a:r>
                <a:rPr lang="en-CA" b="1" dirty="0"/>
                <a:t> </a:t>
              </a:r>
              <a:r>
                <a:rPr lang="en-CA" sz="1400" dirty="0"/>
                <a:t>Provides central leadership to GC on digital government, TB policy suite and oversight, Project review, Lead on open government/data, Employer of the Public Service</a:t>
              </a:r>
              <a:endParaRPr lang="en-CA" sz="1200" dirty="0"/>
            </a:p>
          </p:txBody>
        </p:sp>
      </p:grpSp>
      <p:grpSp>
        <p:nvGrpSpPr>
          <p:cNvPr id="35" name="Group 34"/>
          <p:cNvGrpSpPr/>
          <p:nvPr/>
        </p:nvGrpSpPr>
        <p:grpSpPr>
          <a:xfrm>
            <a:off x="1631504" y="2179432"/>
            <a:ext cx="9007428" cy="584775"/>
            <a:chOff x="65072" y="2970313"/>
            <a:chExt cx="9007428" cy="584775"/>
          </a:xfrm>
        </p:grpSpPr>
        <p:sp>
          <p:nvSpPr>
            <p:cNvPr id="36" name="Rectangle 35"/>
            <p:cNvSpPr/>
            <p:nvPr/>
          </p:nvSpPr>
          <p:spPr>
            <a:xfrm>
              <a:off x="65072" y="2974272"/>
              <a:ext cx="8928992" cy="576856"/>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p:cNvSpPr/>
            <p:nvPr/>
          </p:nvSpPr>
          <p:spPr>
            <a:xfrm>
              <a:off x="143508" y="2970313"/>
              <a:ext cx="8928992" cy="584775"/>
            </a:xfrm>
            <a:prstGeom prst="rect">
              <a:avLst/>
            </a:prstGeom>
          </p:spPr>
          <p:txBody>
            <a:bodyPr wrap="square">
              <a:spAutoFit/>
            </a:bodyPr>
            <a:lstStyle/>
            <a:p>
              <a:pPr>
                <a:spcAft>
                  <a:spcPts val="600"/>
                </a:spcAft>
              </a:pPr>
              <a:r>
                <a:rPr lang="en-CA" b="1" dirty="0"/>
                <a:t>ISED </a:t>
              </a:r>
              <a:r>
                <a:rPr lang="en-CA" dirty="0"/>
                <a:t>–</a:t>
              </a:r>
              <a:r>
                <a:rPr lang="en-CA" b="1" dirty="0"/>
                <a:t> </a:t>
              </a:r>
              <a:r>
                <a:rPr lang="en-CA" sz="1400" dirty="0"/>
                <a:t>Coordinates external AI stakeholders, including the AI Advisory Council, Pan-Canadian AI Strategy, Supercluster Initiative, and Government’s of France and Canada Working Group</a:t>
              </a:r>
              <a:endParaRPr lang="en-CA" sz="1400" b="1" dirty="0"/>
            </a:p>
          </p:txBody>
        </p:sp>
      </p:grpSp>
      <p:grpSp>
        <p:nvGrpSpPr>
          <p:cNvPr id="38" name="Group 37"/>
          <p:cNvGrpSpPr/>
          <p:nvPr/>
        </p:nvGrpSpPr>
        <p:grpSpPr>
          <a:xfrm>
            <a:off x="1631504" y="2809645"/>
            <a:ext cx="9007428" cy="369332"/>
            <a:chOff x="65072" y="3609020"/>
            <a:chExt cx="9007428" cy="369332"/>
          </a:xfrm>
        </p:grpSpPr>
        <p:sp>
          <p:nvSpPr>
            <p:cNvPr id="39" name="Rectangle 38"/>
            <p:cNvSpPr/>
            <p:nvPr/>
          </p:nvSpPr>
          <p:spPr>
            <a:xfrm>
              <a:off x="65072" y="3610806"/>
              <a:ext cx="8928992" cy="36576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p:cNvSpPr/>
            <p:nvPr/>
          </p:nvSpPr>
          <p:spPr>
            <a:xfrm>
              <a:off x="143508" y="3609020"/>
              <a:ext cx="8928992" cy="369332"/>
            </a:xfrm>
            <a:prstGeom prst="rect">
              <a:avLst/>
            </a:prstGeom>
          </p:spPr>
          <p:txBody>
            <a:bodyPr wrap="square">
              <a:spAutoFit/>
            </a:bodyPr>
            <a:lstStyle/>
            <a:p>
              <a:pPr>
                <a:spcAft>
                  <a:spcPts val="600"/>
                </a:spcAft>
              </a:pPr>
              <a:r>
                <a:rPr lang="en-CA" b="1" dirty="0"/>
                <a:t>Canada School of Public Service </a:t>
              </a:r>
              <a:r>
                <a:rPr lang="en-CA" dirty="0"/>
                <a:t>–</a:t>
              </a:r>
              <a:r>
                <a:rPr lang="en-CA" b="1" dirty="0"/>
                <a:t> </a:t>
              </a:r>
              <a:r>
                <a:rPr lang="en-CA" sz="1400" dirty="0"/>
                <a:t>Offers training and  enables experimentation</a:t>
              </a:r>
            </a:p>
          </p:txBody>
        </p:sp>
      </p:grpSp>
      <p:grpSp>
        <p:nvGrpSpPr>
          <p:cNvPr id="41" name="Group 40"/>
          <p:cNvGrpSpPr/>
          <p:nvPr/>
        </p:nvGrpSpPr>
        <p:grpSpPr>
          <a:xfrm>
            <a:off x="1631504" y="3224416"/>
            <a:ext cx="9007428" cy="369332"/>
            <a:chOff x="65072" y="4022988"/>
            <a:chExt cx="9007428" cy="369332"/>
          </a:xfrm>
        </p:grpSpPr>
        <p:sp>
          <p:nvSpPr>
            <p:cNvPr id="42" name="Rectangle 41"/>
            <p:cNvSpPr/>
            <p:nvPr/>
          </p:nvSpPr>
          <p:spPr>
            <a:xfrm>
              <a:off x="65072" y="4024774"/>
              <a:ext cx="8928992" cy="365760"/>
            </a:xfrm>
            <a:prstGeom prst="rect">
              <a:avLst/>
            </a:prstGeom>
            <a:solidFill>
              <a:srgbClr val="5FCD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Rectangle 42"/>
            <p:cNvSpPr/>
            <p:nvPr/>
          </p:nvSpPr>
          <p:spPr>
            <a:xfrm>
              <a:off x="143508" y="4022988"/>
              <a:ext cx="8928992" cy="369332"/>
            </a:xfrm>
            <a:prstGeom prst="rect">
              <a:avLst/>
            </a:prstGeom>
          </p:spPr>
          <p:txBody>
            <a:bodyPr wrap="square">
              <a:spAutoFit/>
            </a:bodyPr>
            <a:lstStyle/>
            <a:p>
              <a:r>
                <a:rPr lang="en-CA" b="1" dirty="0"/>
                <a:t>Justice Canada</a:t>
              </a:r>
              <a:r>
                <a:rPr lang="en-CA" dirty="0"/>
                <a:t> – </a:t>
              </a:r>
              <a:r>
                <a:rPr lang="en-CA" sz="1400" dirty="0"/>
                <a:t>Reviews and provides legal opinions related to the intersection of AI and the law</a:t>
              </a:r>
            </a:p>
          </p:txBody>
        </p:sp>
      </p:grpSp>
      <p:grpSp>
        <p:nvGrpSpPr>
          <p:cNvPr id="44" name="Group 43"/>
          <p:cNvGrpSpPr/>
          <p:nvPr/>
        </p:nvGrpSpPr>
        <p:grpSpPr>
          <a:xfrm>
            <a:off x="1631504" y="3639187"/>
            <a:ext cx="9007428" cy="369332"/>
            <a:chOff x="65072" y="4436956"/>
            <a:chExt cx="9007428" cy="369332"/>
          </a:xfrm>
        </p:grpSpPr>
        <p:sp>
          <p:nvSpPr>
            <p:cNvPr id="45" name="Rectangle 44"/>
            <p:cNvSpPr/>
            <p:nvPr/>
          </p:nvSpPr>
          <p:spPr>
            <a:xfrm>
              <a:off x="65072" y="4438303"/>
              <a:ext cx="8928992" cy="36663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Rectangle 45"/>
            <p:cNvSpPr/>
            <p:nvPr/>
          </p:nvSpPr>
          <p:spPr>
            <a:xfrm>
              <a:off x="143508" y="4436956"/>
              <a:ext cx="8928992" cy="369332"/>
            </a:xfrm>
            <a:prstGeom prst="rect">
              <a:avLst/>
            </a:prstGeom>
          </p:spPr>
          <p:txBody>
            <a:bodyPr wrap="square">
              <a:spAutoFit/>
            </a:bodyPr>
            <a:lstStyle/>
            <a:p>
              <a:r>
                <a:rPr lang="en-CA" b="1" dirty="0"/>
                <a:t>Statistics Canada</a:t>
              </a:r>
              <a:r>
                <a:rPr lang="en-CA" dirty="0"/>
                <a:t> – </a:t>
              </a:r>
              <a:r>
                <a:rPr lang="en-CA" sz="1400" dirty="0"/>
                <a:t>Performs enterprise data management, governance, and analysis</a:t>
              </a:r>
            </a:p>
          </p:txBody>
        </p:sp>
      </p:grpSp>
      <p:grpSp>
        <p:nvGrpSpPr>
          <p:cNvPr id="47" name="Group 46"/>
          <p:cNvGrpSpPr/>
          <p:nvPr/>
        </p:nvGrpSpPr>
        <p:grpSpPr>
          <a:xfrm>
            <a:off x="1631504" y="4684172"/>
            <a:ext cx="9007428" cy="369332"/>
            <a:chOff x="65072" y="4850924"/>
            <a:chExt cx="9007428" cy="369332"/>
          </a:xfrm>
        </p:grpSpPr>
        <p:sp>
          <p:nvSpPr>
            <p:cNvPr id="48" name="Rectangle 47"/>
            <p:cNvSpPr/>
            <p:nvPr/>
          </p:nvSpPr>
          <p:spPr>
            <a:xfrm>
              <a:off x="65072" y="4852271"/>
              <a:ext cx="8928992" cy="36663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Rectangle 48"/>
            <p:cNvSpPr/>
            <p:nvPr/>
          </p:nvSpPr>
          <p:spPr>
            <a:xfrm>
              <a:off x="143508" y="4850924"/>
              <a:ext cx="8928992" cy="369332"/>
            </a:xfrm>
            <a:prstGeom prst="rect">
              <a:avLst/>
            </a:prstGeom>
          </p:spPr>
          <p:txBody>
            <a:bodyPr wrap="square">
              <a:spAutoFit/>
            </a:bodyPr>
            <a:lstStyle/>
            <a:p>
              <a:r>
                <a:rPr lang="en-CA" b="1" dirty="0"/>
                <a:t>Employment and Social Development Canada</a:t>
              </a:r>
              <a:r>
                <a:rPr lang="en-CA" dirty="0"/>
                <a:t> – </a:t>
              </a:r>
              <a:r>
                <a:rPr lang="en-CA" sz="1400" dirty="0"/>
                <a:t>Leads social policy lead</a:t>
              </a:r>
            </a:p>
          </p:txBody>
        </p:sp>
      </p:grpSp>
      <p:grpSp>
        <p:nvGrpSpPr>
          <p:cNvPr id="50" name="Group 49"/>
          <p:cNvGrpSpPr/>
          <p:nvPr/>
        </p:nvGrpSpPr>
        <p:grpSpPr>
          <a:xfrm>
            <a:off x="1631504" y="5098943"/>
            <a:ext cx="9007428" cy="369332"/>
            <a:chOff x="65072" y="5264892"/>
            <a:chExt cx="9007428" cy="369332"/>
          </a:xfrm>
        </p:grpSpPr>
        <p:sp>
          <p:nvSpPr>
            <p:cNvPr id="51" name="Rectangle 50"/>
            <p:cNvSpPr/>
            <p:nvPr/>
          </p:nvSpPr>
          <p:spPr>
            <a:xfrm>
              <a:off x="65072" y="5266239"/>
              <a:ext cx="8928992" cy="36663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p:cNvSpPr/>
            <p:nvPr/>
          </p:nvSpPr>
          <p:spPr>
            <a:xfrm>
              <a:off x="143508" y="5264892"/>
              <a:ext cx="8928992" cy="369332"/>
            </a:xfrm>
            <a:prstGeom prst="rect">
              <a:avLst/>
            </a:prstGeom>
          </p:spPr>
          <p:txBody>
            <a:bodyPr wrap="square">
              <a:spAutoFit/>
            </a:bodyPr>
            <a:lstStyle/>
            <a:p>
              <a:r>
                <a:rPr lang="fr-CA" b="1" dirty="0"/>
                <a:t>Canada Digital Services </a:t>
              </a:r>
              <a:r>
                <a:rPr lang="fr-CA" dirty="0"/>
                <a:t>– </a:t>
              </a:r>
              <a:r>
                <a:rPr lang="fr-CA" sz="1400" dirty="0"/>
                <a:t>Supports business transformation </a:t>
              </a:r>
              <a:r>
                <a:rPr lang="fr-CA" sz="1400" dirty="0" err="1"/>
                <a:t>through</a:t>
              </a:r>
              <a:r>
                <a:rPr lang="fr-CA" sz="1400" dirty="0"/>
                <a:t> direct </a:t>
              </a:r>
              <a:r>
                <a:rPr lang="fr-CA" sz="1400" dirty="0" err="1"/>
                <a:t>departmental</a:t>
              </a:r>
              <a:r>
                <a:rPr lang="fr-CA" sz="1400" dirty="0"/>
                <a:t> support </a:t>
              </a:r>
            </a:p>
          </p:txBody>
        </p:sp>
      </p:grpSp>
      <p:grpSp>
        <p:nvGrpSpPr>
          <p:cNvPr id="53" name="Group 52"/>
          <p:cNvGrpSpPr/>
          <p:nvPr/>
        </p:nvGrpSpPr>
        <p:grpSpPr>
          <a:xfrm>
            <a:off x="1631504" y="5513714"/>
            <a:ext cx="8965790" cy="369332"/>
            <a:chOff x="65072" y="5678860"/>
            <a:chExt cx="8965790" cy="369332"/>
          </a:xfrm>
        </p:grpSpPr>
        <p:sp>
          <p:nvSpPr>
            <p:cNvPr id="54" name="Rectangle 53"/>
            <p:cNvSpPr/>
            <p:nvPr/>
          </p:nvSpPr>
          <p:spPr>
            <a:xfrm>
              <a:off x="65072" y="5680207"/>
              <a:ext cx="8928992" cy="366639"/>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Rectangle 54"/>
            <p:cNvSpPr/>
            <p:nvPr/>
          </p:nvSpPr>
          <p:spPr>
            <a:xfrm>
              <a:off x="143508" y="5678860"/>
              <a:ext cx="8887354" cy="369332"/>
            </a:xfrm>
            <a:prstGeom prst="rect">
              <a:avLst/>
            </a:prstGeom>
          </p:spPr>
          <p:txBody>
            <a:bodyPr wrap="square">
              <a:spAutoFit/>
            </a:bodyPr>
            <a:lstStyle/>
            <a:p>
              <a:r>
                <a:rPr lang="fr-CA" b="1" dirty="0" err="1"/>
                <a:t>Shared</a:t>
              </a:r>
              <a:r>
                <a:rPr lang="fr-CA" b="1" dirty="0"/>
                <a:t> Services Canada </a:t>
              </a:r>
              <a:r>
                <a:rPr lang="fr-CA" dirty="0"/>
                <a:t>–  </a:t>
              </a:r>
              <a:r>
                <a:rPr lang="fr-CA" sz="1400" dirty="0" err="1"/>
                <a:t>Provides</a:t>
              </a:r>
              <a:r>
                <a:rPr lang="fr-CA" sz="1400" dirty="0"/>
                <a:t> large </a:t>
              </a:r>
              <a:r>
                <a:rPr lang="fr-CA" sz="1400" dirty="0" err="1"/>
                <a:t>scale</a:t>
              </a:r>
              <a:r>
                <a:rPr lang="fr-CA" sz="1400" dirty="0"/>
                <a:t>/</a:t>
              </a:r>
              <a:r>
                <a:rPr lang="fr-CA" sz="1400" dirty="0" err="1"/>
                <a:t>centralized</a:t>
              </a:r>
              <a:r>
                <a:rPr lang="fr-CA" sz="1400" dirty="0"/>
                <a:t> IT support</a:t>
              </a:r>
              <a:endParaRPr lang="en-CA" sz="1400" dirty="0"/>
            </a:p>
          </p:txBody>
        </p:sp>
      </p:grpSp>
      <p:grpSp>
        <p:nvGrpSpPr>
          <p:cNvPr id="56" name="Group 55"/>
          <p:cNvGrpSpPr/>
          <p:nvPr/>
        </p:nvGrpSpPr>
        <p:grpSpPr>
          <a:xfrm>
            <a:off x="1631504" y="5928489"/>
            <a:ext cx="9007428" cy="369332"/>
            <a:chOff x="65072" y="6092826"/>
            <a:chExt cx="9007428" cy="369332"/>
          </a:xfrm>
        </p:grpSpPr>
        <p:sp>
          <p:nvSpPr>
            <p:cNvPr id="57" name="Rectangle 56"/>
            <p:cNvSpPr/>
            <p:nvPr/>
          </p:nvSpPr>
          <p:spPr>
            <a:xfrm>
              <a:off x="65072" y="6094173"/>
              <a:ext cx="8928992" cy="366639"/>
            </a:xfrm>
            <a:prstGeom prst="rect">
              <a:avLst/>
            </a:prstGeom>
            <a:solidFill>
              <a:srgbClr val="3298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8" name="Rectangle 57"/>
            <p:cNvSpPr/>
            <p:nvPr/>
          </p:nvSpPr>
          <p:spPr>
            <a:xfrm>
              <a:off x="143508" y="6092826"/>
              <a:ext cx="8928992" cy="369332"/>
            </a:xfrm>
            <a:prstGeom prst="rect">
              <a:avLst/>
            </a:prstGeom>
          </p:spPr>
          <p:txBody>
            <a:bodyPr wrap="square">
              <a:spAutoFit/>
            </a:bodyPr>
            <a:lstStyle/>
            <a:p>
              <a:r>
                <a:rPr lang="fr-CA" b="1" dirty="0"/>
                <a:t>NRC</a:t>
              </a:r>
              <a:r>
                <a:rPr lang="fr-CA" dirty="0"/>
                <a:t> – </a:t>
              </a:r>
              <a:r>
                <a:rPr lang="fr-CA" sz="1400" dirty="0"/>
                <a:t>Supports </a:t>
              </a:r>
              <a:r>
                <a:rPr lang="fr-CA" sz="1400" dirty="0" err="1"/>
                <a:t>departments</a:t>
              </a:r>
              <a:r>
                <a:rPr lang="fr-CA" sz="1400" dirty="0"/>
                <a:t> and </a:t>
              </a:r>
              <a:r>
                <a:rPr lang="fr-CA" sz="1400" dirty="0" err="1"/>
                <a:t>external</a:t>
              </a:r>
              <a:r>
                <a:rPr lang="fr-CA" sz="1400" dirty="0"/>
                <a:t> </a:t>
              </a:r>
              <a:r>
                <a:rPr lang="fr-CA" sz="1400" dirty="0" err="1"/>
                <a:t>stakeholders</a:t>
              </a:r>
              <a:r>
                <a:rPr lang="fr-CA" sz="1400" dirty="0"/>
                <a:t> </a:t>
              </a:r>
              <a:r>
                <a:rPr lang="fr-CA" sz="1400" dirty="0" err="1"/>
                <a:t>through</a:t>
              </a:r>
              <a:r>
                <a:rPr lang="fr-CA" sz="1400" dirty="0"/>
                <a:t> </a:t>
              </a:r>
              <a:r>
                <a:rPr lang="fr-CA" sz="1400" dirty="0" err="1"/>
                <a:t>education</a:t>
              </a:r>
              <a:r>
                <a:rPr lang="fr-CA" sz="1400" dirty="0"/>
                <a:t> and </a:t>
              </a:r>
              <a:r>
                <a:rPr lang="fr-CA" sz="1400" dirty="0" err="1"/>
                <a:t>funding</a:t>
              </a:r>
              <a:r>
                <a:rPr lang="fr-CA" sz="1400" dirty="0"/>
                <a:t> </a:t>
              </a:r>
              <a:r>
                <a:rPr lang="fr-CA" sz="1400" dirty="0" err="1"/>
                <a:t>opportunities</a:t>
              </a:r>
              <a:r>
                <a:rPr lang="fr-CA" sz="1400" dirty="0"/>
                <a:t> </a:t>
              </a:r>
              <a:endParaRPr lang="en-CA" sz="1400" dirty="0"/>
            </a:p>
          </p:txBody>
        </p:sp>
      </p:grpSp>
      <p:grpSp>
        <p:nvGrpSpPr>
          <p:cNvPr id="59" name="Group 58"/>
          <p:cNvGrpSpPr/>
          <p:nvPr/>
        </p:nvGrpSpPr>
        <p:grpSpPr>
          <a:xfrm>
            <a:off x="1631504" y="4053959"/>
            <a:ext cx="9007428" cy="584775"/>
            <a:chOff x="65072" y="4850924"/>
            <a:chExt cx="9007428" cy="584775"/>
          </a:xfrm>
        </p:grpSpPr>
        <p:sp>
          <p:nvSpPr>
            <p:cNvPr id="60" name="Rectangle 59"/>
            <p:cNvSpPr/>
            <p:nvPr/>
          </p:nvSpPr>
          <p:spPr>
            <a:xfrm>
              <a:off x="65072" y="4852271"/>
              <a:ext cx="8928992" cy="583428"/>
            </a:xfrm>
            <a:prstGeom prst="rect">
              <a:avLst/>
            </a:prstGeom>
            <a:solidFill>
              <a:srgbClr val="E4F3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1" name="Rectangle 60"/>
            <p:cNvSpPr/>
            <p:nvPr/>
          </p:nvSpPr>
          <p:spPr>
            <a:xfrm>
              <a:off x="143508" y="4850924"/>
              <a:ext cx="8928992" cy="584775"/>
            </a:xfrm>
            <a:prstGeom prst="rect">
              <a:avLst/>
            </a:prstGeom>
          </p:spPr>
          <p:txBody>
            <a:bodyPr wrap="square">
              <a:spAutoFit/>
            </a:bodyPr>
            <a:lstStyle/>
            <a:p>
              <a:r>
                <a:rPr lang="en-CA" b="1" dirty="0"/>
                <a:t>Public Services and Procurement Canada</a:t>
              </a:r>
              <a:r>
                <a:rPr lang="en-CA" dirty="0"/>
                <a:t> – </a:t>
              </a:r>
              <a:r>
                <a:rPr lang="en-CA" sz="1400" dirty="0"/>
                <a:t>Provides vehicles and support tools to enable the efficient, effective, and consistent procurement of AI across the government.</a:t>
              </a:r>
            </a:p>
          </p:txBody>
        </p:sp>
      </p:grpSp>
      <p:sp>
        <p:nvSpPr>
          <p:cNvPr id="62" name="TextBox 61"/>
          <p:cNvSpPr txBox="1"/>
          <p:nvPr/>
        </p:nvSpPr>
        <p:spPr>
          <a:xfrm>
            <a:off x="11573819" y="6311462"/>
            <a:ext cx="825062" cy="369332"/>
          </a:xfrm>
          <a:prstGeom prst="rect">
            <a:avLst/>
          </a:prstGeom>
          <a:noFill/>
        </p:spPr>
        <p:txBody>
          <a:bodyPr wrap="square" rtlCol="0">
            <a:spAutoFit/>
          </a:bodyPr>
          <a:lstStyle/>
          <a:p>
            <a:r>
              <a:rPr lang="en-US" dirty="0" smtClean="0"/>
              <a:t>24</a:t>
            </a:r>
            <a:endParaRPr lang="en-CA" dirty="0"/>
          </a:p>
        </p:txBody>
      </p:sp>
      <p:sp>
        <p:nvSpPr>
          <p:cNvPr id="63" name="Rectangle 62"/>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4" name="Rectangle 63"/>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185617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AI procurement options</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pic>
        <p:nvPicPr>
          <p:cNvPr id="7" name="Picture 2" descr="Image result for AI standing offer government of canad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1932" y="675486"/>
            <a:ext cx="8003254" cy="618251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1573819" y="6311462"/>
            <a:ext cx="825062" cy="369332"/>
          </a:xfrm>
          <a:prstGeom prst="rect">
            <a:avLst/>
          </a:prstGeom>
          <a:noFill/>
        </p:spPr>
        <p:txBody>
          <a:bodyPr wrap="square" rtlCol="0">
            <a:spAutoFit/>
          </a:bodyPr>
          <a:lstStyle/>
          <a:p>
            <a:r>
              <a:rPr lang="en-US" dirty="0" smtClean="0"/>
              <a:t>25</a:t>
            </a:r>
            <a:endParaRPr lang="en-CA" dirty="0"/>
          </a:p>
        </p:txBody>
      </p:sp>
      <p:sp>
        <p:nvSpPr>
          <p:cNvPr id="9" name="Rectangle 8"/>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9021926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1" descr="/tmp/-LWXAqtrtQgwDaZ118Cf-HiRes.jpg"/>
          <p:cNvPicPr>
            <a:picLocks noChangeAspect="1"/>
          </p:cNvPicPr>
          <p:nvPr/>
        </p:nvPicPr>
        <p:blipFill>
          <a:blip r:embed="rId3"/>
          <a:srcRect/>
          <a:stretch/>
        </p:blipFill>
        <p:spPr>
          <a:xfrm>
            <a:off x="0" y="0"/>
            <a:ext cx="12192000" cy="6858000"/>
          </a:xfrm>
          <a:prstGeom prst="rect">
            <a:avLst/>
          </a:prstGeom>
        </p:spPr>
      </p:pic>
      <p:sp>
        <p:nvSpPr>
          <p:cNvPr id="5" name="TextBox 4"/>
          <p:cNvSpPr txBox="1"/>
          <p:nvPr/>
        </p:nvSpPr>
        <p:spPr>
          <a:xfrm>
            <a:off x="11573819" y="6311462"/>
            <a:ext cx="825062" cy="369332"/>
          </a:xfrm>
          <a:prstGeom prst="rect">
            <a:avLst/>
          </a:prstGeom>
          <a:noFill/>
        </p:spPr>
        <p:txBody>
          <a:bodyPr wrap="square" rtlCol="0">
            <a:spAutoFit/>
          </a:bodyPr>
          <a:lstStyle/>
          <a:p>
            <a:r>
              <a:rPr lang="en-US" dirty="0" smtClean="0"/>
              <a:t>26</a:t>
            </a:r>
            <a:endParaRPr lang="en-CA" dirty="0"/>
          </a:p>
        </p:txBody>
      </p:sp>
      <p:sp>
        <p:nvSpPr>
          <p:cNvPr id="6" name="Rectangle 5"/>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339525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Interdepartmental governance</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pic>
        <p:nvPicPr>
          <p:cNvPr id="8" name="Picture 7"/>
          <p:cNvPicPr>
            <a:picLocks noChangeAspect="1"/>
          </p:cNvPicPr>
          <p:nvPr/>
        </p:nvPicPr>
        <p:blipFill>
          <a:blip r:embed="rId3">
            <a:lum contrast="-20000"/>
          </a:blip>
          <a:stretch>
            <a:fillRect/>
          </a:stretch>
        </p:blipFill>
        <p:spPr>
          <a:xfrm>
            <a:off x="1991884" y="3615209"/>
            <a:ext cx="3055772" cy="3074872"/>
          </a:xfrm>
          <a:prstGeom prst="rect">
            <a:avLst/>
          </a:prstGeom>
        </p:spPr>
      </p:pic>
      <p:sp>
        <p:nvSpPr>
          <p:cNvPr id="9" name="Rectangle 8"/>
          <p:cNvSpPr/>
          <p:nvPr/>
        </p:nvSpPr>
        <p:spPr>
          <a:xfrm>
            <a:off x="5984033" y="1761489"/>
            <a:ext cx="3568624" cy="2628296"/>
          </a:xfrm>
          <a:prstGeom prst="rect">
            <a:avLst/>
          </a:prstGeom>
          <a:solidFill>
            <a:srgbClr val="ACB5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0" name="Rectangle 9"/>
          <p:cNvSpPr/>
          <p:nvPr/>
        </p:nvSpPr>
        <p:spPr>
          <a:xfrm>
            <a:off x="5742857" y="5167191"/>
            <a:ext cx="3809801" cy="1542177"/>
          </a:xfrm>
          <a:prstGeom prst="rect">
            <a:avLst/>
          </a:prstGeom>
          <a:solidFill>
            <a:srgbClr val="3F90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ounded Rectangle 10"/>
          <p:cNvSpPr/>
          <p:nvPr/>
        </p:nvSpPr>
        <p:spPr>
          <a:xfrm>
            <a:off x="1923119" y="1611065"/>
            <a:ext cx="3240360" cy="468052"/>
          </a:xfrm>
          <a:prstGeom prst="roundRect">
            <a:avLst/>
          </a:prstGeom>
          <a:solidFill>
            <a:schemeClr val="bg1"/>
          </a:solid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dirty="0">
                <a:solidFill>
                  <a:schemeClr val="tx1"/>
                </a:solidFill>
              </a:rPr>
              <a:t>DM CEPP</a:t>
            </a:r>
          </a:p>
        </p:txBody>
      </p:sp>
      <p:sp>
        <p:nvSpPr>
          <p:cNvPr id="12" name="Rounded Rectangle 11"/>
          <p:cNvSpPr/>
          <p:nvPr/>
        </p:nvSpPr>
        <p:spPr>
          <a:xfrm>
            <a:off x="1923119" y="2295141"/>
            <a:ext cx="3240360" cy="468052"/>
          </a:xfrm>
          <a:prstGeom prst="roundRect">
            <a:avLst/>
          </a:prstGeom>
          <a:solidFill>
            <a:schemeClr val="bg1"/>
          </a:solid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dirty="0">
                <a:solidFill>
                  <a:schemeClr val="tx1"/>
                </a:solidFill>
              </a:rPr>
              <a:t>ADM CEPP</a:t>
            </a:r>
          </a:p>
        </p:txBody>
      </p:sp>
      <p:sp>
        <p:nvSpPr>
          <p:cNvPr id="13" name="Rounded Rectangle 12"/>
          <p:cNvSpPr/>
          <p:nvPr/>
        </p:nvSpPr>
        <p:spPr>
          <a:xfrm>
            <a:off x="1923119" y="2979217"/>
            <a:ext cx="3240360" cy="468052"/>
          </a:xfrm>
          <a:prstGeom prst="roundRect">
            <a:avLst/>
          </a:prstGeom>
          <a:solidFill>
            <a:schemeClr val="bg1"/>
          </a:solid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dirty="0">
                <a:solidFill>
                  <a:schemeClr val="tx1"/>
                </a:solidFill>
              </a:rPr>
              <a:t>GC EARB</a:t>
            </a:r>
          </a:p>
        </p:txBody>
      </p:sp>
      <p:grpSp>
        <p:nvGrpSpPr>
          <p:cNvPr id="14" name="Group 13"/>
          <p:cNvGrpSpPr/>
          <p:nvPr/>
        </p:nvGrpSpPr>
        <p:grpSpPr>
          <a:xfrm>
            <a:off x="6031091" y="1807280"/>
            <a:ext cx="3577112" cy="2620397"/>
            <a:chOff x="5208252" y="1701473"/>
            <a:chExt cx="3577112" cy="2620397"/>
          </a:xfrm>
        </p:grpSpPr>
        <p:sp>
          <p:nvSpPr>
            <p:cNvPr id="15" name="TextBox 14"/>
            <p:cNvSpPr txBox="1"/>
            <p:nvPr/>
          </p:nvSpPr>
          <p:spPr>
            <a:xfrm>
              <a:off x="5208252" y="1905958"/>
              <a:ext cx="922497" cy="2308324"/>
            </a:xfrm>
            <a:prstGeom prst="rect">
              <a:avLst/>
            </a:prstGeom>
            <a:noFill/>
          </p:spPr>
          <p:txBody>
            <a:bodyPr wrap="none" rtlCol="0">
              <a:spAutoFit/>
            </a:bodyPr>
            <a:lstStyle/>
            <a:p>
              <a:r>
                <a:rPr lang="en-CA" b="1" dirty="0">
                  <a:solidFill>
                    <a:schemeClr val="bg1"/>
                  </a:solidFill>
                </a:rPr>
                <a:t>TBS</a:t>
              </a:r>
            </a:p>
            <a:p>
              <a:r>
                <a:rPr lang="en-CA" b="1" dirty="0">
                  <a:solidFill>
                    <a:schemeClr val="bg1"/>
                  </a:solidFill>
                </a:rPr>
                <a:t>NRC</a:t>
              </a:r>
            </a:p>
            <a:p>
              <a:r>
                <a:rPr lang="en-CA" b="1" dirty="0">
                  <a:solidFill>
                    <a:schemeClr val="bg1"/>
                  </a:solidFill>
                </a:rPr>
                <a:t>ISED</a:t>
              </a:r>
            </a:p>
            <a:p>
              <a:r>
                <a:rPr lang="en-CA" b="1" dirty="0">
                  <a:solidFill>
                    <a:schemeClr val="bg1"/>
                  </a:solidFill>
                </a:rPr>
                <a:t>CSPS</a:t>
              </a:r>
            </a:p>
            <a:p>
              <a:r>
                <a:rPr lang="en-CA" b="1" dirty="0" err="1">
                  <a:solidFill>
                    <a:schemeClr val="bg1"/>
                  </a:solidFill>
                </a:rPr>
                <a:t>StatCan</a:t>
              </a:r>
              <a:endParaRPr lang="en-CA" b="1" dirty="0">
                <a:solidFill>
                  <a:schemeClr val="bg1"/>
                </a:solidFill>
              </a:endParaRPr>
            </a:p>
            <a:p>
              <a:r>
                <a:rPr lang="en-CA" b="1" dirty="0">
                  <a:solidFill>
                    <a:schemeClr val="bg1"/>
                  </a:solidFill>
                </a:rPr>
                <a:t>Justice</a:t>
              </a:r>
            </a:p>
            <a:p>
              <a:r>
                <a:rPr lang="en-CA" b="1" dirty="0">
                  <a:solidFill>
                    <a:schemeClr val="bg1"/>
                  </a:solidFill>
                </a:rPr>
                <a:t>PSPC</a:t>
              </a:r>
            </a:p>
            <a:p>
              <a:r>
                <a:rPr lang="fr-CA" b="1" dirty="0">
                  <a:solidFill>
                    <a:schemeClr val="bg1"/>
                  </a:solidFill>
                </a:rPr>
                <a:t>SSC</a:t>
              </a:r>
              <a:endParaRPr lang="en-CA" b="1" dirty="0">
                <a:solidFill>
                  <a:schemeClr val="bg1"/>
                </a:solidFill>
              </a:endParaRPr>
            </a:p>
          </p:txBody>
        </p:sp>
        <p:cxnSp>
          <p:nvCxnSpPr>
            <p:cNvPr id="16" name="Straight Connector 15"/>
            <p:cNvCxnSpPr/>
            <p:nvPr/>
          </p:nvCxnSpPr>
          <p:spPr>
            <a:xfrm flipH="1" flipV="1">
              <a:off x="6177807" y="1701473"/>
              <a:ext cx="42308" cy="2620397"/>
            </a:xfrm>
            <a:prstGeom prst="line">
              <a:avLst/>
            </a:prstGeom>
            <a:ln w="254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6333551" y="1818541"/>
              <a:ext cx="2451813" cy="2308324"/>
            </a:xfrm>
            <a:prstGeom prst="rect">
              <a:avLst/>
            </a:prstGeom>
            <a:noFill/>
          </p:spPr>
          <p:txBody>
            <a:bodyPr wrap="square" rtlCol="0">
              <a:spAutoFit/>
            </a:bodyPr>
            <a:lstStyle/>
            <a:p>
              <a:r>
                <a:rPr lang="en-CA" sz="1600" b="1" dirty="0">
                  <a:solidFill>
                    <a:schemeClr val="bg1"/>
                  </a:solidFill>
                </a:rPr>
                <a:t>Oversee project funding</a:t>
              </a:r>
            </a:p>
            <a:p>
              <a:endParaRPr lang="en-CA" sz="1600" b="1" dirty="0">
                <a:solidFill>
                  <a:schemeClr val="bg1"/>
                </a:solidFill>
              </a:endParaRPr>
            </a:p>
            <a:p>
              <a:r>
                <a:rPr lang="en-CA" sz="1600" b="1" dirty="0">
                  <a:solidFill>
                    <a:schemeClr val="bg1"/>
                  </a:solidFill>
                </a:rPr>
                <a:t>Policy coordination</a:t>
              </a:r>
            </a:p>
            <a:p>
              <a:endParaRPr lang="en-CA" sz="1600" b="1" dirty="0">
                <a:solidFill>
                  <a:schemeClr val="bg1"/>
                </a:solidFill>
              </a:endParaRPr>
            </a:p>
            <a:p>
              <a:r>
                <a:rPr lang="en-CA" sz="1600" b="1" dirty="0">
                  <a:solidFill>
                    <a:schemeClr val="bg1"/>
                  </a:solidFill>
                </a:rPr>
                <a:t>Ethical/technical advice and oversight</a:t>
              </a:r>
            </a:p>
            <a:p>
              <a:endParaRPr lang="en-CA" sz="1600" b="1" dirty="0">
                <a:solidFill>
                  <a:schemeClr val="bg1"/>
                </a:solidFill>
              </a:endParaRPr>
            </a:p>
            <a:p>
              <a:r>
                <a:rPr lang="en-CA" sz="1600" b="1" dirty="0">
                  <a:solidFill>
                    <a:schemeClr val="bg1"/>
                  </a:solidFill>
                </a:rPr>
                <a:t>Discussion of training curricula </a:t>
              </a:r>
            </a:p>
          </p:txBody>
        </p:sp>
      </p:grpSp>
      <p:sp>
        <p:nvSpPr>
          <p:cNvPr id="18" name="TextBox 17"/>
          <p:cNvSpPr txBox="1"/>
          <p:nvPr/>
        </p:nvSpPr>
        <p:spPr>
          <a:xfrm>
            <a:off x="5893539" y="5741168"/>
            <a:ext cx="871285" cy="369332"/>
          </a:xfrm>
          <a:prstGeom prst="rect">
            <a:avLst/>
          </a:prstGeom>
          <a:noFill/>
        </p:spPr>
        <p:txBody>
          <a:bodyPr wrap="square" rtlCol="0">
            <a:spAutoFit/>
          </a:bodyPr>
          <a:lstStyle/>
          <a:p>
            <a:r>
              <a:rPr lang="en-CA" b="1" dirty="0">
                <a:solidFill>
                  <a:schemeClr val="bg1"/>
                </a:solidFill>
              </a:rPr>
              <a:t>All GC</a:t>
            </a:r>
          </a:p>
        </p:txBody>
      </p:sp>
      <p:cxnSp>
        <p:nvCxnSpPr>
          <p:cNvPr id="19" name="Straight Connector 18"/>
          <p:cNvCxnSpPr/>
          <p:nvPr/>
        </p:nvCxnSpPr>
        <p:spPr>
          <a:xfrm flipV="1">
            <a:off x="6759403" y="5218083"/>
            <a:ext cx="0" cy="141550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811405" y="5610024"/>
            <a:ext cx="2451813" cy="646331"/>
          </a:xfrm>
          <a:prstGeom prst="rect">
            <a:avLst/>
          </a:prstGeom>
          <a:noFill/>
        </p:spPr>
        <p:txBody>
          <a:bodyPr wrap="square" rtlCol="0">
            <a:spAutoFit/>
          </a:bodyPr>
          <a:lstStyle/>
          <a:p>
            <a:r>
              <a:rPr lang="en-CA" b="1" dirty="0">
                <a:solidFill>
                  <a:schemeClr val="bg1"/>
                </a:solidFill>
              </a:rPr>
              <a:t>Technical assistance, learning, coordination</a:t>
            </a:r>
          </a:p>
        </p:txBody>
      </p:sp>
      <p:sp>
        <p:nvSpPr>
          <p:cNvPr id="21" name="Rectangle 20"/>
          <p:cNvSpPr/>
          <p:nvPr/>
        </p:nvSpPr>
        <p:spPr>
          <a:xfrm rot="19532672">
            <a:off x="1862818" y="3998853"/>
            <a:ext cx="2089022" cy="584775"/>
          </a:xfrm>
          <a:prstGeom prst="rect">
            <a:avLst/>
          </a:prstGeom>
        </p:spPr>
        <p:txBody>
          <a:bodyPr wrap="square">
            <a:spAutoFit/>
          </a:bodyPr>
          <a:lstStyle/>
          <a:p>
            <a:pPr algn="ctr"/>
            <a:r>
              <a:rPr lang="en-CA" sz="1600" b="1" dirty="0">
                <a:solidFill>
                  <a:schemeClr val="bg1"/>
                </a:solidFill>
              </a:rPr>
              <a:t>Data Steering Committee</a:t>
            </a:r>
          </a:p>
        </p:txBody>
      </p:sp>
      <p:sp>
        <p:nvSpPr>
          <p:cNvPr id="22" name="Rectangle 21"/>
          <p:cNvSpPr/>
          <p:nvPr/>
        </p:nvSpPr>
        <p:spPr>
          <a:xfrm rot="2814952">
            <a:off x="3442681" y="4296396"/>
            <a:ext cx="1815542" cy="584775"/>
          </a:xfrm>
          <a:prstGeom prst="rect">
            <a:avLst/>
          </a:prstGeom>
        </p:spPr>
        <p:txBody>
          <a:bodyPr wrap="square">
            <a:spAutoFit/>
          </a:bodyPr>
          <a:lstStyle/>
          <a:p>
            <a:pPr algn="ctr"/>
            <a:r>
              <a:rPr lang="en-CA" sz="1600" b="1" dirty="0">
                <a:solidFill>
                  <a:schemeClr val="bg1"/>
                </a:solidFill>
              </a:rPr>
              <a:t> </a:t>
            </a:r>
            <a:r>
              <a:rPr lang="en-CA" sz="1600" b="1" dirty="0" err="1">
                <a:solidFill>
                  <a:schemeClr val="bg1"/>
                </a:solidFill>
              </a:rPr>
              <a:t>Gov</a:t>
            </a:r>
            <a:r>
              <a:rPr lang="en-CA" sz="1600" b="1" dirty="0">
                <a:solidFill>
                  <a:schemeClr val="bg1"/>
                </a:solidFill>
              </a:rPr>
              <a:t> AI Steering Committee</a:t>
            </a:r>
          </a:p>
        </p:txBody>
      </p:sp>
      <p:sp>
        <p:nvSpPr>
          <p:cNvPr id="23" name="Rectangle 22"/>
          <p:cNvSpPr/>
          <p:nvPr/>
        </p:nvSpPr>
        <p:spPr>
          <a:xfrm rot="19768296">
            <a:off x="3099740" y="5560511"/>
            <a:ext cx="2063483" cy="830997"/>
          </a:xfrm>
          <a:prstGeom prst="rect">
            <a:avLst/>
          </a:prstGeom>
        </p:spPr>
        <p:txBody>
          <a:bodyPr wrap="square">
            <a:spAutoFit/>
          </a:bodyPr>
          <a:lstStyle/>
          <a:p>
            <a:pPr algn="ctr"/>
            <a:r>
              <a:rPr lang="en-CA" sz="1600" b="1" dirty="0">
                <a:solidFill>
                  <a:schemeClr val="bg1"/>
                </a:solidFill>
              </a:rPr>
              <a:t>Enterprise AI Community of Practice</a:t>
            </a:r>
            <a:endParaRPr lang="en-CA" sz="1600" dirty="0">
              <a:solidFill>
                <a:schemeClr val="bg1"/>
              </a:solidFill>
            </a:endParaRPr>
          </a:p>
        </p:txBody>
      </p:sp>
      <p:sp>
        <p:nvSpPr>
          <p:cNvPr id="24" name="Rectangle 23"/>
          <p:cNvSpPr/>
          <p:nvPr/>
        </p:nvSpPr>
        <p:spPr>
          <a:xfrm rot="2985848">
            <a:off x="1699610" y="5451283"/>
            <a:ext cx="1823283" cy="830997"/>
          </a:xfrm>
          <a:prstGeom prst="rect">
            <a:avLst/>
          </a:prstGeom>
        </p:spPr>
        <p:txBody>
          <a:bodyPr wrap="square">
            <a:spAutoFit/>
          </a:bodyPr>
          <a:lstStyle/>
          <a:p>
            <a:pPr algn="ctr"/>
            <a:r>
              <a:rPr lang="en-CA" sz="1600" b="1" dirty="0">
                <a:solidFill>
                  <a:schemeClr val="bg1"/>
                </a:solidFill>
              </a:rPr>
              <a:t>Enterprise Data Community of Practice</a:t>
            </a:r>
          </a:p>
        </p:txBody>
      </p:sp>
      <p:cxnSp>
        <p:nvCxnSpPr>
          <p:cNvPr id="25" name="Straight Arrow Connector 24"/>
          <p:cNvCxnSpPr/>
          <p:nvPr/>
        </p:nvCxnSpPr>
        <p:spPr>
          <a:xfrm flipV="1">
            <a:off x="4666273" y="3363391"/>
            <a:ext cx="1344960" cy="881575"/>
          </a:xfrm>
          <a:prstGeom prst="straightConnector1">
            <a:avLst/>
          </a:prstGeom>
          <a:ln w="38100">
            <a:solidFill>
              <a:srgbClr val="ACB53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10" idx="1"/>
          </p:cNvCxnSpPr>
          <p:nvPr/>
        </p:nvCxnSpPr>
        <p:spPr>
          <a:xfrm flipV="1">
            <a:off x="4598960" y="5938279"/>
            <a:ext cx="1143897" cy="231860"/>
          </a:xfrm>
          <a:prstGeom prst="straightConnector1">
            <a:avLst/>
          </a:prstGeom>
          <a:ln w="38100">
            <a:solidFill>
              <a:srgbClr val="3F90A9"/>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1834103" y="910831"/>
            <a:ext cx="7488833" cy="646331"/>
          </a:xfrm>
          <a:prstGeom prst="rect">
            <a:avLst/>
          </a:prstGeom>
          <a:noFill/>
        </p:spPr>
        <p:txBody>
          <a:bodyPr wrap="square" rtlCol="0">
            <a:spAutoFit/>
          </a:bodyPr>
          <a:lstStyle/>
          <a:p>
            <a:r>
              <a:rPr lang="en-CA" dirty="0"/>
              <a:t>Governance aligned with existing enterprise practices will support the effective and responsible implementation of AI in the GC</a:t>
            </a:r>
          </a:p>
        </p:txBody>
      </p:sp>
      <p:sp>
        <p:nvSpPr>
          <p:cNvPr id="28" name="TextBox 27"/>
          <p:cNvSpPr txBox="1"/>
          <p:nvPr/>
        </p:nvSpPr>
        <p:spPr>
          <a:xfrm>
            <a:off x="11573819" y="6311462"/>
            <a:ext cx="825062" cy="369332"/>
          </a:xfrm>
          <a:prstGeom prst="rect">
            <a:avLst/>
          </a:prstGeom>
          <a:noFill/>
        </p:spPr>
        <p:txBody>
          <a:bodyPr wrap="square" rtlCol="0">
            <a:spAutoFit/>
          </a:bodyPr>
          <a:lstStyle/>
          <a:p>
            <a:r>
              <a:rPr lang="en-US" dirty="0" smtClean="0"/>
              <a:t>27</a:t>
            </a:r>
            <a:endParaRPr lang="en-CA" dirty="0"/>
          </a:p>
        </p:txBody>
      </p:sp>
      <p:sp>
        <p:nvSpPr>
          <p:cNvPr id="29" name="Rectangle 28"/>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305116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CA" sz="4000" dirty="0">
                <a:solidFill>
                  <a:schemeClr val="tx1">
                    <a:lumMod val="75000"/>
                    <a:lumOff val="25000"/>
                  </a:schemeClr>
                </a:solidFill>
                <a:latin typeface="Yu Gothic" panose="020B0400000000000000" pitchFamily="34" charset="-128"/>
                <a:ea typeface="Yu Gothic" panose="020B0400000000000000" pitchFamily="34" charset="-128"/>
              </a:rPr>
              <a:t>Examples of AI applications in the GC</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graphicFrame>
        <p:nvGraphicFramePr>
          <p:cNvPr id="8" name="Content Placeholder 4"/>
          <p:cNvGraphicFramePr>
            <a:graphicFrameLocks/>
          </p:cNvGraphicFramePr>
          <p:nvPr>
            <p:extLst>
              <p:ext uri="{D42A27DB-BD31-4B8C-83A1-F6EECF244321}">
                <p14:modId xmlns:p14="http://schemas.microsoft.com/office/powerpoint/2010/main" val="1359210163"/>
              </p:ext>
            </p:extLst>
          </p:nvPr>
        </p:nvGraphicFramePr>
        <p:xfrm>
          <a:off x="1703512" y="944724"/>
          <a:ext cx="8856984" cy="5836720"/>
        </p:xfrm>
        <a:graphic>
          <a:graphicData uri="http://schemas.openxmlformats.org/drawingml/2006/table">
            <a:tbl>
              <a:tblPr firstRow="1" bandRow="1">
                <a:tableStyleId>{21E4AEA4-8DFA-4A89-87EB-49C32662AFE0}</a:tableStyleId>
              </a:tblPr>
              <a:tblGrid>
                <a:gridCol w="1440160">
                  <a:extLst>
                    <a:ext uri="{9D8B030D-6E8A-4147-A177-3AD203B41FA5}">
                      <a16:colId xmlns:a16="http://schemas.microsoft.com/office/drawing/2014/main" val="20000"/>
                    </a:ext>
                  </a:extLst>
                </a:gridCol>
                <a:gridCol w="7416824">
                  <a:extLst>
                    <a:ext uri="{9D8B030D-6E8A-4147-A177-3AD203B41FA5}">
                      <a16:colId xmlns:a16="http://schemas.microsoft.com/office/drawing/2014/main" val="20001"/>
                    </a:ext>
                  </a:extLst>
                </a:gridCol>
              </a:tblGrid>
              <a:tr h="356553">
                <a:tc>
                  <a:txBody>
                    <a:bodyPr/>
                    <a:lstStyle/>
                    <a:p>
                      <a:r>
                        <a:rPr lang="en-CA" dirty="0"/>
                        <a:t>Department</a:t>
                      </a:r>
                    </a:p>
                  </a:txBody>
                  <a:tcPr/>
                </a:tc>
                <a:tc>
                  <a:txBody>
                    <a:bodyPr/>
                    <a:lstStyle/>
                    <a:p>
                      <a:r>
                        <a:rPr lang="en-CA" dirty="0"/>
                        <a:t>Use Case</a:t>
                      </a:r>
                    </a:p>
                  </a:txBody>
                  <a:tcPr/>
                </a:tc>
                <a:extLst>
                  <a:ext uri="{0D108BD9-81ED-4DB2-BD59-A6C34878D82A}">
                    <a16:rowId xmlns:a16="http://schemas.microsoft.com/office/drawing/2014/main" val="10000"/>
                  </a:ext>
                </a:extLst>
              </a:tr>
              <a:tr h="713105">
                <a:tc>
                  <a:txBody>
                    <a:bodyPr/>
                    <a:lstStyle/>
                    <a:p>
                      <a:r>
                        <a:rPr lang="en-CA" sz="1400" dirty="0"/>
                        <a:t>NRCAN </a:t>
                      </a:r>
                    </a:p>
                  </a:txBody>
                  <a:tcPr/>
                </a:tc>
                <a:tc>
                  <a:txBody>
                    <a:bodyPr/>
                    <a:lstStyle/>
                    <a:p>
                      <a:pPr marL="285750" indent="-285750">
                        <a:buFont typeface="Arial" panose="020B0604020202020204" pitchFamily="34" charset="0"/>
                        <a:buChar char="•"/>
                      </a:pPr>
                      <a:r>
                        <a:rPr lang="en-CA" sz="1400" dirty="0"/>
                        <a:t>Forest</a:t>
                      </a:r>
                      <a:r>
                        <a:rPr lang="en-CA" sz="1400" baseline="0" dirty="0"/>
                        <a:t> fire protection and flooding map</a:t>
                      </a:r>
                    </a:p>
                    <a:p>
                      <a:pPr marL="285750" indent="-285750">
                        <a:buFont typeface="Arial" panose="020B0604020202020204" pitchFamily="34" charset="0"/>
                        <a:buChar char="•"/>
                      </a:pPr>
                      <a:r>
                        <a:rPr lang="en-CA" sz="1400" dirty="0"/>
                        <a:t>Optimizing industrial process and performance</a:t>
                      </a:r>
                    </a:p>
                    <a:p>
                      <a:pPr marL="285750" indent="-285750">
                        <a:buFont typeface="Arial" panose="020B0604020202020204" pitchFamily="34" charset="0"/>
                        <a:buChar char="•"/>
                      </a:pPr>
                      <a:r>
                        <a:rPr lang="en-CA" sz="1400" dirty="0"/>
                        <a:t>Extraction</a:t>
                      </a:r>
                      <a:r>
                        <a:rPr lang="en-CA" sz="1400" baseline="0" dirty="0"/>
                        <a:t> of features from high-definition images</a:t>
                      </a:r>
                    </a:p>
                  </a:txBody>
                  <a:tcPr/>
                </a:tc>
                <a:extLst>
                  <a:ext uri="{0D108BD9-81ED-4DB2-BD59-A6C34878D82A}">
                    <a16:rowId xmlns:a16="http://schemas.microsoft.com/office/drawing/2014/main" val="10001"/>
                  </a:ext>
                </a:extLst>
              </a:tr>
              <a:tr h="297127">
                <a:tc>
                  <a:txBody>
                    <a:bodyPr/>
                    <a:lstStyle/>
                    <a:p>
                      <a:r>
                        <a:rPr lang="en-CA" sz="1400" dirty="0"/>
                        <a:t>TC</a:t>
                      </a:r>
                    </a:p>
                  </a:txBody>
                  <a:tcPr/>
                </a:tc>
                <a:tc>
                  <a:txBody>
                    <a:bodyPr/>
                    <a:lstStyle/>
                    <a:p>
                      <a:pPr marL="285750" indent="-285750">
                        <a:buFont typeface="Arial" panose="020B0604020202020204" pitchFamily="34" charset="0"/>
                        <a:buChar char="•"/>
                      </a:pPr>
                      <a:r>
                        <a:rPr lang="en-CA" sz="1400" dirty="0"/>
                        <a:t>Risk-based</a:t>
                      </a:r>
                      <a:r>
                        <a:rPr lang="en-CA" sz="1400" baseline="0" dirty="0"/>
                        <a:t> oversight of air cargo </a:t>
                      </a:r>
                      <a:endParaRPr lang="en-CA" sz="1400" dirty="0"/>
                    </a:p>
                  </a:txBody>
                  <a:tcPr/>
                </a:tc>
                <a:extLst>
                  <a:ext uri="{0D108BD9-81ED-4DB2-BD59-A6C34878D82A}">
                    <a16:rowId xmlns:a16="http://schemas.microsoft.com/office/drawing/2014/main" val="10002"/>
                  </a:ext>
                </a:extLst>
              </a:tr>
              <a:tr h="334894">
                <a:tc>
                  <a:txBody>
                    <a:bodyPr/>
                    <a:lstStyle/>
                    <a:p>
                      <a:r>
                        <a:rPr lang="en-CA" sz="1400" dirty="0"/>
                        <a:t>PHAC</a:t>
                      </a:r>
                    </a:p>
                  </a:txBody>
                  <a:tcPr/>
                </a:tc>
                <a:tc>
                  <a:txBody>
                    <a:bodyPr/>
                    <a:lstStyle/>
                    <a:p>
                      <a:pPr marL="285750" indent="-285750">
                        <a:buFont typeface="Arial" panose="020B0604020202020204" pitchFamily="34" charset="0"/>
                        <a:buChar char="•"/>
                      </a:pPr>
                      <a:r>
                        <a:rPr lang="en-CA" sz="1400" dirty="0"/>
                        <a:t>Early warning</a:t>
                      </a:r>
                      <a:r>
                        <a:rPr lang="en-CA" sz="1400" baseline="0" dirty="0"/>
                        <a:t> of worldwide public health threats (in collaboration with NRC) </a:t>
                      </a:r>
                      <a:endParaRPr lang="en-CA" sz="1400" dirty="0"/>
                    </a:p>
                  </a:txBody>
                  <a:tcPr/>
                </a:tc>
                <a:extLst>
                  <a:ext uri="{0D108BD9-81ED-4DB2-BD59-A6C34878D82A}">
                    <a16:rowId xmlns:a16="http://schemas.microsoft.com/office/drawing/2014/main" val="10003"/>
                  </a:ext>
                </a:extLst>
              </a:tr>
              <a:tr h="505116">
                <a:tc>
                  <a:txBody>
                    <a:bodyPr/>
                    <a:lstStyle/>
                    <a:p>
                      <a:r>
                        <a:rPr lang="en-CA" sz="1400" dirty="0"/>
                        <a:t>HC</a:t>
                      </a:r>
                    </a:p>
                  </a:txBody>
                  <a:tcPr/>
                </a:tc>
                <a:tc>
                  <a:txBody>
                    <a:bodyPr/>
                    <a:lstStyle/>
                    <a:p>
                      <a:pPr marL="285750" indent="-285750">
                        <a:buFont typeface="Arial" panose="020B0604020202020204" pitchFamily="34" charset="0"/>
                        <a:buChar char="•"/>
                      </a:pPr>
                      <a:r>
                        <a:rPr lang="en-CA" sz="1400" dirty="0"/>
                        <a:t>Automation of repetitive rules-based tasks</a:t>
                      </a:r>
                    </a:p>
                    <a:p>
                      <a:pPr marL="285750" indent="-285750">
                        <a:buFont typeface="Arial" panose="020B0604020202020204" pitchFamily="34" charset="0"/>
                        <a:buChar char="•"/>
                      </a:pPr>
                      <a:r>
                        <a:rPr lang="en-CA" sz="1400" dirty="0"/>
                        <a:t>Assessment</a:t>
                      </a:r>
                      <a:r>
                        <a:rPr lang="en-CA" sz="1400" baseline="0" dirty="0"/>
                        <a:t> of risk communication activities </a:t>
                      </a:r>
                      <a:endParaRPr lang="en-CA" sz="1400" dirty="0"/>
                    </a:p>
                  </a:txBody>
                  <a:tcPr/>
                </a:tc>
                <a:extLst>
                  <a:ext uri="{0D108BD9-81ED-4DB2-BD59-A6C34878D82A}">
                    <a16:rowId xmlns:a16="http://schemas.microsoft.com/office/drawing/2014/main" val="10004"/>
                  </a:ext>
                </a:extLst>
              </a:tr>
              <a:tr h="334894">
                <a:tc>
                  <a:txBody>
                    <a:bodyPr/>
                    <a:lstStyle/>
                    <a:p>
                      <a:r>
                        <a:rPr lang="en-CA" sz="1400" dirty="0"/>
                        <a:t>ISED</a:t>
                      </a:r>
                    </a:p>
                  </a:txBody>
                  <a:tcPr/>
                </a:tc>
                <a:tc>
                  <a:txBody>
                    <a:bodyPr/>
                    <a:lstStyle/>
                    <a:p>
                      <a:pPr marL="285750" indent="-285750">
                        <a:buFont typeface="Arial" panose="020B0604020202020204" pitchFamily="34" charset="0"/>
                        <a:buChar char="•"/>
                      </a:pPr>
                      <a:r>
                        <a:rPr lang="en-CA" sz="1400" dirty="0"/>
                        <a:t>Identifying</a:t>
                      </a:r>
                      <a:r>
                        <a:rPr lang="en-CA" sz="1400" baseline="0" dirty="0"/>
                        <a:t> debtors who may warrant investigation</a:t>
                      </a:r>
                      <a:endParaRPr lang="en-CA" sz="1400" dirty="0"/>
                    </a:p>
                  </a:txBody>
                  <a:tcPr/>
                </a:tc>
                <a:extLst>
                  <a:ext uri="{0D108BD9-81ED-4DB2-BD59-A6C34878D82A}">
                    <a16:rowId xmlns:a16="http://schemas.microsoft.com/office/drawing/2014/main" val="10005"/>
                  </a:ext>
                </a:extLst>
              </a:tr>
              <a:tr h="297127">
                <a:tc>
                  <a:txBody>
                    <a:bodyPr/>
                    <a:lstStyle/>
                    <a:p>
                      <a:r>
                        <a:rPr lang="en-CA" sz="1400" dirty="0"/>
                        <a:t>CSA</a:t>
                      </a:r>
                    </a:p>
                  </a:txBody>
                  <a:tcPr/>
                </a:tc>
                <a:tc>
                  <a:txBody>
                    <a:bodyPr/>
                    <a:lstStyle/>
                    <a:p>
                      <a:pPr marL="285750" indent="-285750">
                        <a:buFont typeface="Arial" panose="020B0604020202020204" pitchFamily="34" charset="0"/>
                        <a:buChar char="•"/>
                      </a:pPr>
                      <a:r>
                        <a:rPr lang="en-CA" sz="1400" dirty="0"/>
                        <a:t>Next generation holographic console</a:t>
                      </a:r>
                    </a:p>
                  </a:txBody>
                  <a:tcPr/>
                </a:tc>
                <a:extLst>
                  <a:ext uri="{0D108BD9-81ED-4DB2-BD59-A6C34878D82A}">
                    <a16:rowId xmlns:a16="http://schemas.microsoft.com/office/drawing/2014/main" val="10006"/>
                  </a:ext>
                </a:extLst>
              </a:tr>
              <a:tr h="505116">
                <a:tc>
                  <a:txBody>
                    <a:bodyPr/>
                    <a:lstStyle/>
                    <a:p>
                      <a:r>
                        <a:rPr lang="en-CA" sz="1400" dirty="0"/>
                        <a:t>CRC</a:t>
                      </a:r>
                    </a:p>
                  </a:txBody>
                  <a:tcPr/>
                </a:tc>
                <a:tc>
                  <a:txBody>
                    <a:bodyPr/>
                    <a:lstStyle/>
                    <a:p>
                      <a:pPr marL="285750" indent="-285750">
                        <a:buFont typeface="Arial" panose="020B0604020202020204" pitchFamily="34" charset="0"/>
                        <a:buChar char="•"/>
                      </a:pPr>
                      <a:r>
                        <a:rPr lang="en-CA" sz="1400" dirty="0"/>
                        <a:t>Management of spectrum </a:t>
                      </a:r>
                    </a:p>
                    <a:p>
                      <a:pPr marL="285750" indent="-285750">
                        <a:buFont typeface="Arial" panose="020B0604020202020204" pitchFamily="34" charset="0"/>
                        <a:buChar char="•"/>
                      </a:pPr>
                      <a:r>
                        <a:rPr lang="en-CA" sz="1400" dirty="0"/>
                        <a:t>Engineered surfaced</a:t>
                      </a:r>
                      <a:r>
                        <a:rPr lang="en-CA" sz="1400" baseline="0" dirty="0"/>
                        <a:t> design</a:t>
                      </a:r>
                      <a:endParaRPr lang="en-CA" sz="1400" dirty="0"/>
                    </a:p>
                  </a:txBody>
                  <a:tcPr/>
                </a:tc>
                <a:extLst>
                  <a:ext uri="{0D108BD9-81ED-4DB2-BD59-A6C34878D82A}">
                    <a16:rowId xmlns:a16="http://schemas.microsoft.com/office/drawing/2014/main" val="10007"/>
                  </a:ext>
                </a:extLst>
              </a:tr>
              <a:tr h="713105">
                <a:tc>
                  <a:txBody>
                    <a:bodyPr/>
                    <a:lstStyle/>
                    <a:p>
                      <a:r>
                        <a:rPr lang="en-CA" sz="1400" dirty="0"/>
                        <a:t>DND</a:t>
                      </a:r>
                    </a:p>
                  </a:txBody>
                  <a:tcPr/>
                </a:tc>
                <a:tc>
                  <a:txBody>
                    <a:bodyPr/>
                    <a:lstStyle/>
                    <a:p>
                      <a:pPr marL="285750" indent="-285750">
                        <a:buFont typeface="Arial" panose="020B0604020202020204" pitchFamily="34" charset="0"/>
                        <a:buChar char="•"/>
                      </a:pPr>
                      <a:r>
                        <a:rPr lang="en-CA" sz="1400" dirty="0"/>
                        <a:t>Underwater</a:t>
                      </a:r>
                      <a:r>
                        <a:rPr lang="en-CA" sz="1400" baseline="0" dirty="0"/>
                        <a:t>, ground, and airborne autonomous systems </a:t>
                      </a:r>
                    </a:p>
                    <a:p>
                      <a:pPr marL="285750" indent="-285750">
                        <a:buFont typeface="Arial" panose="020B0604020202020204" pitchFamily="34" charset="0"/>
                        <a:buChar char="•"/>
                      </a:pPr>
                      <a:r>
                        <a:rPr lang="en-CA" sz="1400" baseline="0" dirty="0"/>
                        <a:t>Ground, airborne, and space sensor processing </a:t>
                      </a:r>
                    </a:p>
                    <a:p>
                      <a:pPr marL="285750" indent="-285750">
                        <a:buFont typeface="Arial" panose="020B0604020202020204" pitchFamily="34" charset="0"/>
                        <a:buChar char="•"/>
                      </a:pPr>
                      <a:r>
                        <a:rPr lang="en-CA" sz="1400" baseline="0" dirty="0"/>
                        <a:t>Decision support systems, knowledge-based reasoning</a:t>
                      </a:r>
                      <a:endParaRPr lang="en-CA" sz="1400" dirty="0"/>
                    </a:p>
                  </a:txBody>
                  <a:tcPr/>
                </a:tc>
                <a:extLst>
                  <a:ext uri="{0D108BD9-81ED-4DB2-BD59-A6C34878D82A}">
                    <a16:rowId xmlns:a16="http://schemas.microsoft.com/office/drawing/2014/main" val="10008"/>
                  </a:ext>
                </a:extLst>
              </a:tr>
              <a:tr h="921094">
                <a:tc>
                  <a:txBody>
                    <a:bodyPr/>
                    <a:lstStyle/>
                    <a:p>
                      <a:r>
                        <a:rPr lang="en-CA" sz="1400" dirty="0"/>
                        <a:t>ECC</a:t>
                      </a:r>
                    </a:p>
                  </a:txBody>
                  <a:tcPr/>
                </a:tc>
                <a:tc>
                  <a:txBody>
                    <a:bodyPr/>
                    <a:lstStyle/>
                    <a:p>
                      <a:pPr marL="285750" indent="-285750">
                        <a:buFont typeface="Arial" panose="020B0604020202020204" pitchFamily="34" charset="0"/>
                        <a:buChar char="•"/>
                      </a:pPr>
                      <a:r>
                        <a:rPr lang="en-CA" sz="1400" dirty="0"/>
                        <a:t>Me</a:t>
                      </a:r>
                      <a:r>
                        <a:rPr lang="en-CA" sz="1400" baseline="0" dirty="0"/>
                        <a:t>teorological and environment modelling processes</a:t>
                      </a:r>
                    </a:p>
                    <a:p>
                      <a:pPr marL="285750" indent="-285750">
                        <a:buFont typeface="Arial" panose="020B0604020202020204" pitchFamily="34" charset="0"/>
                        <a:buChar char="•"/>
                      </a:pPr>
                      <a:r>
                        <a:rPr lang="en-CA" sz="1400" baseline="0" dirty="0"/>
                        <a:t>The creation of land cover information from satellite data</a:t>
                      </a:r>
                    </a:p>
                    <a:p>
                      <a:pPr marL="285750" indent="-285750">
                        <a:buFont typeface="Arial" panose="020B0604020202020204" pitchFamily="34" charset="0"/>
                        <a:buChar char="•"/>
                      </a:pPr>
                      <a:r>
                        <a:rPr lang="en-CA" sz="1400" baseline="0" dirty="0"/>
                        <a:t>Improved and automatic classification of sea ice </a:t>
                      </a:r>
                    </a:p>
                    <a:p>
                      <a:pPr marL="285750" indent="-285750">
                        <a:buFont typeface="Arial" panose="020B0604020202020204" pitchFamily="34" charset="0"/>
                        <a:buChar char="•"/>
                      </a:pPr>
                      <a:r>
                        <a:rPr lang="en-CA" sz="1400" baseline="0" dirty="0"/>
                        <a:t>The characterization, mapping, and monitoring of ecosystems and habitats important to wildlife </a:t>
                      </a:r>
                      <a:endParaRPr lang="en-CA" sz="1400" dirty="0"/>
                    </a:p>
                  </a:txBody>
                  <a:tcPr/>
                </a:tc>
                <a:extLst>
                  <a:ext uri="{0D108BD9-81ED-4DB2-BD59-A6C34878D82A}">
                    <a16:rowId xmlns:a16="http://schemas.microsoft.com/office/drawing/2014/main" val="10009"/>
                  </a:ext>
                </a:extLst>
              </a:tr>
              <a:tr h="747332">
                <a:tc>
                  <a:txBody>
                    <a:bodyPr/>
                    <a:lstStyle/>
                    <a:p>
                      <a:r>
                        <a:rPr lang="en-CA" sz="1400" dirty="0"/>
                        <a:t>NRC</a:t>
                      </a:r>
                    </a:p>
                  </a:txBody>
                  <a:tcPr/>
                </a:tc>
                <a:tc>
                  <a:txBody>
                    <a:bodyPr/>
                    <a:lstStyle/>
                    <a:p>
                      <a:pPr marL="285750" indent="-285750">
                        <a:buFont typeface="Arial" panose="020B0604020202020204" pitchFamily="34" charset="0"/>
                        <a:buChar char="•"/>
                      </a:pPr>
                      <a:r>
                        <a:rPr lang="en-CA" sz="1400" dirty="0"/>
                        <a:t>Tracking greenhouse gases in the port of Montreal </a:t>
                      </a:r>
                    </a:p>
                    <a:p>
                      <a:pPr marL="285750" indent="-285750">
                        <a:buFont typeface="Arial" panose="020B0604020202020204" pitchFamily="34" charset="0"/>
                        <a:buChar char="•"/>
                      </a:pPr>
                      <a:r>
                        <a:rPr lang="en-CA" sz="1400" dirty="0"/>
                        <a:t>Teaching machines</a:t>
                      </a:r>
                      <a:r>
                        <a:rPr lang="en-CA" sz="1400" baseline="0" dirty="0"/>
                        <a:t> disappearing indigenous languages </a:t>
                      </a:r>
                    </a:p>
                    <a:p>
                      <a:pPr marL="285750" indent="-285750">
                        <a:buFont typeface="Arial" panose="020B0604020202020204" pitchFamily="34" charset="0"/>
                        <a:buChar char="•"/>
                      </a:pPr>
                      <a:r>
                        <a:rPr lang="en-CA" sz="1400" baseline="0" dirty="0"/>
                        <a:t>Helping to manage power consumption in buildings</a:t>
                      </a:r>
                      <a:endParaRPr lang="en-CA" sz="1400" dirty="0"/>
                    </a:p>
                  </a:txBody>
                  <a:tcPr/>
                </a:tc>
                <a:extLst>
                  <a:ext uri="{0D108BD9-81ED-4DB2-BD59-A6C34878D82A}">
                    <a16:rowId xmlns:a16="http://schemas.microsoft.com/office/drawing/2014/main" val="10010"/>
                  </a:ext>
                </a:extLst>
              </a:tr>
            </a:tbl>
          </a:graphicData>
        </a:graphic>
      </p:graphicFrame>
      <p:sp>
        <p:nvSpPr>
          <p:cNvPr id="9" name="TextBox 8"/>
          <p:cNvSpPr txBox="1"/>
          <p:nvPr/>
        </p:nvSpPr>
        <p:spPr>
          <a:xfrm>
            <a:off x="11573819" y="6311462"/>
            <a:ext cx="825062" cy="369332"/>
          </a:xfrm>
          <a:prstGeom prst="rect">
            <a:avLst/>
          </a:prstGeom>
          <a:noFill/>
        </p:spPr>
        <p:txBody>
          <a:bodyPr wrap="square" rtlCol="0">
            <a:spAutoFit/>
          </a:bodyPr>
          <a:lstStyle/>
          <a:p>
            <a:r>
              <a:rPr lang="en-US" dirty="0" smtClean="0"/>
              <a:t>28</a:t>
            </a:r>
            <a:endParaRPr lang="en-CA" dirty="0"/>
          </a:p>
        </p:txBody>
      </p:sp>
      <p:sp>
        <p:nvSpPr>
          <p:cNvPr id="10" name="Rectangle 9"/>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9999924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4388295" y="2197778"/>
            <a:ext cx="3194780" cy="307777"/>
          </a:xfrm>
          <a:prstGeom prst="rect">
            <a:avLst/>
          </a:prstGeom>
          <a:noFill/>
        </p:spPr>
        <p:txBody>
          <a:bodyPr wrap="square" rtlCol="0">
            <a:spAutoFit/>
          </a:bodyPr>
          <a:lstStyle/>
          <a:p>
            <a:r>
              <a:rPr lang="en-US" sz="1400" dirty="0">
                <a:latin typeface="Segoe UI" panose="020B0502040204020203" pitchFamily="34" charset="0"/>
                <a:cs typeface="Segoe UI" panose="020B0502040204020203" pitchFamily="34" charset="0"/>
              </a:rPr>
              <a:t>Natural language processing</a:t>
            </a:r>
          </a:p>
        </p:txBody>
      </p:sp>
      <p:sp>
        <p:nvSpPr>
          <p:cNvPr id="42" name="Rectangle 41"/>
          <p:cNvSpPr/>
          <p:nvPr/>
        </p:nvSpPr>
        <p:spPr>
          <a:xfrm rot="5400000">
            <a:off x="4999963" y="1929773"/>
            <a:ext cx="59997" cy="3812638"/>
          </a:xfrm>
          <a:prstGeom prst="rect">
            <a:avLst/>
          </a:prstGeom>
          <a:solidFill>
            <a:srgbClr val="D7CEE6"/>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extBox 42"/>
          <p:cNvSpPr txBox="1"/>
          <p:nvPr/>
        </p:nvSpPr>
        <p:spPr>
          <a:xfrm>
            <a:off x="4413791" y="3508799"/>
            <a:ext cx="3194780" cy="307777"/>
          </a:xfrm>
          <a:prstGeom prst="rect">
            <a:avLst/>
          </a:prstGeom>
          <a:noFill/>
        </p:spPr>
        <p:txBody>
          <a:bodyPr wrap="square" rtlCol="0">
            <a:spAutoFit/>
          </a:bodyPr>
          <a:lstStyle/>
          <a:p>
            <a:r>
              <a:rPr lang="en-US" sz="1400" dirty="0">
                <a:latin typeface="Segoe UI" panose="020B0502040204020203" pitchFamily="34" charset="0"/>
                <a:cs typeface="Segoe UI" panose="020B0502040204020203" pitchFamily="34" charset="0"/>
              </a:rPr>
              <a:t>Speech</a:t>
            </a:r>
          </a:p>
        </p:txBody>
      </p:sp>
      <p:sp>
        <p:nvSpPr>
          <p:cNvPr id="47" name="TextBox 46"/>
          <p:cNvSpPr txBox="1"/>
          <p:nvPr/>
        </p:nvSpPr>
        <p:spPr>
          <a:xfrm>
            <a:off x="4407659" y="4234635"/>
            <a:ext cx="3194780" cy="307777"/>
          </a:xfrm>
          <a:prstGeom prst="rect">
            <a:avLst/>
          </a:prstGeom>
          <a:noFill/>
        </p:spPr>
        <p:txBody>
          <a:bodyPr wrap="square" rtlCol="0">
            <a:spAutoFit/>
          </a:bodyPr>
          <a:lstStyle/>
          <a:p>
            <a:r>
              <a:rPr lang="en-US" sz="1400" dirty="0">
                <a:latin typeface="Segoe UI" panose="020B0502040204020203" pitchFamily="34" charset="0"/>
                <a:cs typeface="Segoe UI" panose="020B0502040204020203" pitchFamily="34" charset="0"/>
              </a:rPr>
              <a:t>Planning</a:t>
            </a:r>
          </a:p>
        </p:txBody>
      </p:sp>
      <p:sp>
        <p:nvSpPr>
          <p:cNvPr id="45" name="TextBox 44"/>
          <p:cNvSpPr txBox="1"/>
          <p:nvPr/>
        </p:nvSpPr>
        <p:spPr>
          <a:xfrm flipH="1">
            <a:off x="10812021" y="4809182"/>
            <a:ext cx="5106830" cy="307777"/>
          </a:xfrm>
          <a:prstGeom prst="rect">
            <a:avLst/>
          </a:prstGeom>
          <a:noFill/>
        </p:spPr>
        <p:txBody>
          <a:bodyPr wrap="square" rtlCol="0">
            <a:spAutoFit/>
          </a:bodyPr>
          <a:lstStyle/>
          <a:p>
            <a:r>
              <a:rPr lang="en-US" sz="1400" dirty="0">
                <a:latin typeface="Segoe UI" panose="020B0502040204020203" pitchFamily="34" charset="0"/>
                <a:cs typeface="Segoe UI" panose="020B0502040204020203" pitchFamily="34" charset="0"/>
              </a:rPr>
              <a:t>Vision</a:t>
            </a:r>
          </a:p>
        </p:txBody>
      </p:sp>
      <p:sp>
        <p:nvSpPr>
          <p:cNvPr id="4" name="Rectangle 3"/>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Branches of AI</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6" name="Rectangle 5"/>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10" name="TextBox 9"/>
          <p:cNvSpPr txBox="1"/>
          <p:nvPr/>
        </p:nvSpPr>
        <p:spPr>
          <a:xfrm>
            <a:off x="530766" y="3473248"/>
            <a:ext cx="3194780" cy="400110"/>
          </a:xfrm>
          <a:prstGeom prst="rect">
            <a:avLst/>
          </a:prstGeom>
          <a:noFill/>
        </p:spPr>
        <p:txBody>
          <a:bodyPr wrap="square" rtlCol="0">
            <a:spAutoFit/>
          </a:bodyPr>
          <a:lstStyle/>
          <a:p>
            <a:r>
              <a:rPr lang="en-US" sz="2000" dirty="0">
                <a:solidFill>
                  <a:srgbClr val="7030A0"/>
                </a:solidFill>
                <a:latin typeface="Segoe UI" panose="020B0502040204020203" pitchFamily="34" charset="0"/>
                <a:cs typeface="Segoe UI" panose="020B0502040204020203" pitchFamily="34" charset="0"/>
              </a:rPr>
              <a:t>Artificial intelligence</a:t>
            </a:r>
          </a:p>
        </p:txBody>
      </p:sp>
      <p:cxnSp>
        <p:nvCxnSpPr>
          <p:cNvPr id="14" name="Straight Connector 13"/>
          <p:cNvCxnSpPr/>
          <p:nvPr/>
        </p:nvCxnSpPr>
        <p:spPr>
          <a:xfrm flipV="1">
            <a:off x="3118203" y="1955088"/>
            <a:ext cx="1295588" cy="1891281"/>
          </a:xfrm>
          <a:prstGeom prst="line">
            <a:avLst/>
          </a:prstGeom>
          <a:ln w="50800">
            <a:solidFill>
              <a:schemeClr val="accent5">
                <a:lumMod val="75000"/>
              </a:schemeClr>
            </a:solidFill>
          </a:ln>
        </p:spPr>
        <p:style>
          <a:lnRef idx="3">
            <a:schemeClr val="dk1"/>
          </a:lnRef>
          <a:fillRef idx="0">
            <a:schemeClr val="dk1"/>
          </a:fillRef>
          <a:effectRef idx="2">
            <a:schemeClr val="dk1"/>
          </a:effectRef>
          <a:fontRef idx="minor">
            <a:schemeClr val="tx1"/>
          </a:fontRef>
        </p:style>
      </p:cxnSp>
      <p:cxnSp>
        <p:nvCxnSpPr>
          <p:cNvPr id="19" name="Straight Connector 18"/>
          <p:cNvCxnSpPr>
            <a:stCxn id="9" idx="0"/>
          </p:cNvCxnSpPr>
          <p:nvPr/>
        </p:nvCxnSpPr>
        <p:spPr>
          <a:xfrm flipV="1">
            <a:off x="3123646" y="2503728"/>
            <a:ext cx="1290145" cy="1337312"/>
          </a:xfrm>
          <a:prstGeom prst="line">
            <a:avLst/>
          </a:prstGeom>
          <a:ln w="50800">
            <a:solidFill>
              <a:schemeClr val="accent4">
                <a:lumMod val="75000"/>
              </a:schemeClr>
            </a:solidFill>
          </a:ln>
        </p:spPr>
        <p:style>
          <a:lnRef idx="3">
            <a:schemeClr val="dk1"/>
          </a:lnRef>
          <a:fillRef idx="0">
            <a:schemeClr val="dk1"/>
          </a:fillRef>
          <a:effectRef idx="2">
            <a:schemeClr val="dk1"/>
          </a:effectRef>
          <a:fontRef idx="minor">
            <a:schemeClr val="tx1"/>
          </a:fontRef>
        </p:style>
      </p:cxnSp>
      <p:cxnSp>
        <p:nvCxnSpPr>
          <p:cNvPr id="22" name="Straight Connector 21"/>
          <p:cNvCxnSpPr/>
          <p:nvPr/>
        </p:nvCxnSpPr>
        <p:spPr>
          <a:xfrm flipV="1">
            <a:off x="3129089" y="3075228"/>
            <a:ext cx="1284702" cy="798130"/>
          </a:xfrm>
          <a:prstGeom prst="line">
            <a:avLst/>
          </a:prstGeom>
          <a:ln w="50800">
            <a:solidFill>
              <a:schemeClr val="accent3">
                <a:lumMod val="75000"/>
              </a:schemeClr>
            </a:solidFill>
          </a:ln>
        </p:spPr>
        <p:style>
          <a:lnRef idx="3">
            <a:schemeClr val="dk1"/>
          </a:lnRef>
          <a:fillRef idx="0">
            <a:schemeClr val="dk1"/>
          </a:fillRef>
          <a:effectRef idx="2">
            <a:schemeClr val="dk1"/>
          </a:effectRef>
          <a:fontRef idx="minor">
            <a:schemeClr val="tx1"/>
          </a:fontRef>
        </p:style>
      </p:cxnSp>
      <p:cxnSp>
        <p:nvCxnSpPr>
          <p:cNvPr id="24" name="Straight Connector 23"/>
          <p:cNvCxnSpPr/>
          <p:nvPr/>
        </p:nvCxnSpPr>
        <p:spPr>
          <a:xfrm>
            <a:off x="3123645" y="3861270"/>
            <a:ext cx="1290146" cy="687656"/>
          </a:xfrm>
          <a:prstGeom prst="line">
            <a:avLst/>
          </a:prstGeom>
          <a:ln w="50800">
            <a:solidFill>
              <a:schemeClr val="accent2">
                <a:lumMod val="75000"/>
              </a:schemeClr>
            </a:solidFill>
          </a:ln>
        </p:spPr>
        <p:style>
          <a:lnRef idx="3">
            <a:schemeClr val="dk1"/>
          </a:lnRef>
          <a:fillRef idx="0">
            <a:schemeClr val="dk1"/>
          </a:fillRef>
          <a:effectRef idx="2">
            <a:schemeClr val="dk1"/>
          </a:effectRef>
          <a:fontRef idx="minor">
            <a:schemeClr val="tx1"/>
          </a:fontRef>
        </p:style>
      </p:cxnSp>
      <p:cxnSp>
        <p:nvCxnSpPr>
          <p:cNvPr id="27" name="Straight Connector 26"/>
          <p:cNvCxnSpPr>
            <a:stCxn id="9" idx="0"/>
          </p:cNvCxnSpPr>
          <p:nvPr/>
        </p:nvCxnSpPr>
        <p:spPr>
          <a:xfrm>
            <a:off x="3123646" y="3841040"/>
            <a:ext cx="1290145" cy="1211578"/>
          </a:xfrm>
          <a:prstGeom prst="line">
            <a:avLst/>
          </a:prstGeom>
          <a:ln w="50800">
            <a:solidFill>
              <a:schemeClr val="accent1">
                <a:lumMod val="75000"/>
              </a:schemeClr>
            </a:solidFill>
          </a:ln>
        </p:spPr>
        <p:style>
          <a:lnRef idx="3">
            <a:schemeClr val="dk1"/>
          </a:lnRef>
          <a:fillRef idx="0">
            <a:schemeClr val="dk1"/>
          </a:fillRef>
          <a:effectRef idx="2">
            <a:schemeClr val="dk1"/>
          </a:effectRef>
          <a:fontRef idx="minor">
            <a:schemeClr val="tx1"/>
          </a:fontRef>
        </p:style>
      </p:cxnSp>
      <p:cxnSp>
        <p:nvCxnSpPr>
          <p:cNvPr id="30" name="Straight Connector 29"/>
          <p:cNvCxnSpPr/>
          <p:nvPr/>
        </p:nvCxnSpPr>
        <p:spPr>
          <a:xfrm>
            <a:off x="3123646" y="3829995"/>
            <a:ext cx="1290145" cy="1714113"/>
          </a:xfrm>
          <a:prstGeom prst="line">
            <a:avLst/>
          </a:prstGeom>
          <a:ln w="50800">
            <a:solidFill>
              <a:schemeClr val="bg2">
                <a:lumMod val="25000"/>
              </a:schemeClr>
            </a:solidFill>
          </a:ln>
        </p:spPr>
        <p:style>
          <a:lnRef idx="3">
            <a:schemeClr val="dk1"/>
          </a:lnRef>
          <a:fillRef idx="0">
            <a:schemeClr val="dk1"/>
          </a:fillRef>
          <a:effectRef idx="2">
            <a:schemeClr val="dk1"/>
          </a:effectRef>
          <a:fontRef idx="minor">
            <a:schemeClr val="tx1"/>
          </a:fontRef>
        </p:style>
      </p:cxnSp>
      <p:sp>
        <p:nvSpPr>
          <p:cNvPr id="33" name="Rectangle 32"/>
          <p:cNvSpPr/>
          <p:nvPr/>
        </p:nvSpPr>
        <p:spPr>
          <a:xfrm rot="5400000">
            <a:off x="5626681" y="706727"/>
            <a:ext cx="45719" cy="2522490"/>
          </a:xfrm>
          <a:prstGeom prst="rect">
            <a:avLst/>
          </a:prstGeom>
          <a:solidFill>
            <a:srgbClr val="7153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TextBox 33"/>
          <p:cNvSpPr txBox="1"/>
          <p:nvPr/>
        </p:nvSpPr>
        <p:spPr>
          <a:xfrm>
            <a:off x="4388295" y="1658883"/>
            <a:ext cx="3194780" cy="307777"/>
          </a:xfrm>
          <a:prstGeom prst="rect">
            <a:avLst/>
          </a:prstGeom>
          <a:noFill/>
        </p:spPr>
        <p:txBody>
          <a:bodyPr wrap="square" rtlCol="0">
            <a:spAutoFit/>
          </a:bodyPr>
          <a:lstStyle/>
          <a:p>
            <a:r>
              <a:rPr lang="en-US" sz="1400" dirty="0">
                <a:latin typeface="Segoe UI" panose="020B0502040204020203" pitchFamily="34" charset="0"/>
                <a:cs typeface="Segoe UI" panose="020B0502040204020203" pitchFamily="34" charset="0"/>
              </a:rPr>
              <a:t>Machine learning</a:t>
            </a:r>
          </a:p>
        </p:txBody>
      </p:sp>
      <p:cxnSp>
        <p:nvCxnSpPr>
          <p:cNvPr id="35" name="Straight Connector 34"/>
          <p:cNvCxnSpPr/>
          <p:nvPr/>
        </p:nvCxnSpPr>
        <p:spPr>
          <a:xfrm flipV="1">
            <a:off x="6910786" y="1988203"/>
            <a:ext cx="0" cy="2629"/>
          </a:xfrm>
          <a:prstGeom prst="line">
            <a:avLst/>
          </a:prstGeom>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rot="5400000">
            <a:off x="5626681" y="1245622"/>
            <a:ext cx="45719" cy="2522490"/>
          </a:xfrm>
          <a:prstGeom prst="rect">
            <a:avLst/>
          </a:prstGeom>
          <a:solidFill>
            <a:srgbClr val="B55475"/>
          </a:solidFill>
          <a:ln>
            <a:solidFill>
              <a:srgbClr val="B554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p:cNvSpPr/>
          <p:nvPr/>
        </p:nvSpPr>
        <p:spPr>
          <a:xfrm rot="5400000">
            <a:off x="5652177" y="1821668"/>
            <a:ext cx="45719" cy="2522490"/>
          </a:xfrm>
          <a:prstGeom prst="rect">
            <a:avLst/>
          </a:prstGeom>
          <a:solidFill>
            <a:srgbClr val="B793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1" name="TextBox 40"/>
          <p:cNvSpPr txBox="1"/>
          <p:nvPr/>
        </p:nvSpPr>
        <p:spPr>
          <a:xfrm>
            <a:off x="4413791" y="2762673"/>
            <a:ext cx="3194780" cy="307777"/>
          </a:xfrm>
          <a:prstGeom prst="rect">
            <a:avLst/>
          </a:prstGeom>
          <a:noFill/>
        </p:spPr>
        <p:txBody>
          <a:bodyPr wrap="square" rtlCol="0">
            <a:spAutoFit/>
          </a:bodyPr>
          <a:lstStyle/>
          <a:p>
            <a:r>
              <a:rPr lang="en-US" sz="1400" dirty="0">
                <a:latin typeface="Segoe UI" panose="020B0502040204020203" pitchFamily="34" charset="0"/>
                <a:cs typeface="Segoe UI" panose="020B0502040204020203" pitchFamily="34" charset="0"/>
              </a:rPr>
              <a:t>Expert systems</a:t>
            </a:r>
          </a:p>
        </p:txBody>
      </p:sp>
      <p:sp>
        <p:nvSpPr>
          <p:cNvPr id="44" name="Rectangle 43"/>
          <p:cNvSpPr/>
          <p:nvPr/>
        </p:nvSpPr>
        <p:spPr>
          <a:xfrm rot="5400000">
            <a:off x="5652177" y="3281187"/>
            <a:ext cx="45719" cy="2522490"/>
          </a:xfrm>
          <a:prstGeom prst="rect">
            <a:avLst/>
          </a:prstGeom>
          <a:solidFill>
            <a:srgbClr val="DD7E0E"/>
          </a:solidFill>
          <a:ln>
            <a:solidFill>
              <a:srgbClr val="DD7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Rectangle 45"/>
          <p:cNvSpPr/>
          <p:nvPr/>
        </p:nvSpPr>
        <p:spPr>
          <a:xfrm rot="5400000">
            <a:off x="5646045" y="3787478"/>
            <a:ext cx="45719" cy="2522490"/>
          </a:xfrm>
          <a:prstGeom prst="rect">
            <a:avLst/>
          </a:prstGeom>
          <a:solidFill>
            <a:srgbClr val="7D9263"/>
          </a:solidFill>
          <a:ln>
            <a:solidFill>
              <a:srgbClr val="A2B1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8" name="Rectangle 47"/>
          <p:cNvSpPr/>
          <p:nvPr/>
        </p:nvSpPr>
        <p:spPr>
          <a:xfrm rot="5400000">
            <a:off x="5626681" y="4268199"/>
            <a:ext cx="45719" cy="2522490"/>
          </a:xfrm>
          <a:prstGeom prst="rect">
            <a:avLst/>
          </a:prstGeom>
          <a:solidFill>
            <a:srgbClr val="706702"/>
          </a:solidFill>
          <a:ln>
            <a:solidFill>
              <a:srgbClr val="7B731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TextBox 48"/>
          <p:cNvSpPr txBox="1"/>
          <p:nvPr/>
        </p:nvSpPr>
        <p:spPr>
          <a:xfrm>
            <a:off x="4407659" y="5221578"/>
            <a:ext cx="3194780" cy="307777"/>
          </a:xfrm>
          <a:prstGeom prst="rect">
            <a:avLst/>
          </a:prstGeom>
          <a:noFill/>
        </p:spPr>
        <p:txBody>
          <a:bodyPr wrap="square" rtlCol="0">
            <a:spAutoFit/>
          </a:bodyPr>
          <a:lstStyle/>
          <a:p>
            <a:r>
              <a:rPr lang="en-US" sz="1400" dirty="0">
                <a:latin typeface="Segoe UI" panose="020B0502040204020203" pitchFamily="34" charset="0"/>
                <a:cs typeface="Segoe UI" panose="020B0502040204020203" pitchFamily="34" charset="0"/>
              </a:rPr>
              <a:t>Robotics</a:t>
            </a:r>
          </a:p>
        </p:txBody>
      </p:sp>
      <p:sp>
        <p:nvSpPr>
          <p:cNvPr id="9" name="Rectangle 8"/>
          <p:cNvSpPr/>
          <p:nvPr/>
        </p:nvSpPr>
        <p:spPr>
          <a:xfrm rot="5400000">
            <a:off x="1839541" y="2579794"/>
            <a:ext cx="45719" cy="2522490"/>
          </a:xfrm>
          <a:prstGeom prst="rect">
            <a:avLst/>
          </a:prstGeom>
          <a:solidFill>
            <a:srgbClr val="5EA7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2" name="Straight Connector 11"/>
          <p:cNvCxnSpPr/>
          <p:nvPr/>
        </p:nvCxnSpPr>
        <p:spPr>
          <a:xfrm flipV="1">
            <a:off x="3123646" y="3861270"/>
            <a:ext cx="0" cy="2629"/>
          </a:xfrm>
          <a:prstGeom prst="line">
            <a:avLst/>
          </a:prstGeom>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3092706" y="3768007"/>
            <a:ext cx="152493" cy="167353"/>
          </a:xfrm>
          <a:prstGeom prst="ellipse">
            <a:avLst/>
          </a:prstGeom>
          <a:solidFill>
            <a:srgbClr val="5EA7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1" name="Picture 30"/>
          <p:cNvPicPr>
            <a:picLocks noChangeAspect="1"/>
          </p:cNvPicPr>
          <p:nvPr/>
        </p:nvPicPr>
        <p:blipFill>
          <a:blip r:embed="rId3"/>
          <a:stretch>
            <a:fillRect/>
          </a:stretch>
        </p:blipFill>
        <p:spPr>
          <a:xfrm>
            <a:off x="8290685" y="7937"/>
            <a:ext cx="3901316" cy="7032807"/>
          </a:xfrm>
          <a:prstGeom prst="rect">
            <a:avLst/>
          </a:prstGeom>
        </p:spPr>
      </p:pic>
      <p:sp>
        <p:nvSpPr>
          <p:cNvPr id="56" name="Rectangle 55"/>
          <p:cNvSpPr/>
          <p:nvPr/>
        </p:nvSpPr>
        <p:spPr>
          <a:xfrm flipH="1">
            <a:off x="8271320" y="-368299"/>
            <a:ext cx="4631880" cy="7409044"/>
          </a:xfrm>
          <a:prstGeom prst="rect">
            <a:avLst/>
          </a:prstGeom>
          <a:noFill/>
          <a:ln w="101600">
            <a:solidFill>
              <a:srgbClr val="B3C5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TextBox 56"/>
          <p:cNvSpPr txBox="1"/>
          <p:nvPr/>
        </p:nvSpPr>
        <p:spPr>
          <a:xfrm>
            <a:off x="4433156" y="4769697"/>
            <a:ext cx="3194780" cy="307777"/>
          </a:xfrm>
          <a:prstGeom prst="rect">
            <a:avLst/>
          </a:prstGeom>
          <a:noFill/>
        </p:spPr>
        <p:txBody>
          <a:bodyPr wrap="square" rtlCol="0">
            <a:spAutoFit/>
          </a:bodyPr>
          <a:lstStyle/>
          <a:p>
            <a:r>
              <a:rPr lang="en-US" sz="1400" dirty="0">
                <a:latin typeface="Segoe UI" panose="020B0502040204020203" pitchFamily="34" charset="0"/>
                <a:cs typeface="Segoe UI" panose="020B0502040204020203" pitchFamily="34" charset="0"/>
              </a:rPr>
              <a:t>Vision</a:t>
            </a:r>
          </a:p>
        </p:txBody>
      </p:sp>
      <p:sp>
        <p:nvSpPr>
          <p:cNvPr id="3" name="AutoShape 2" descr="https://files.slack.com/files-pri/TGB9RAJ5C-FH7MDPUCE/image_from_ios.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39" name="TextBox 38"/>
          <p:cNvSpPr txBox="1"/>
          <p:nvPr/>
        </p:nvSpPr>
        <p:spPr>
          <a:xfrm>
            <a:off x="11573819" y="6311462"/>
            <a:ext cx="825062" cy="369332"/>
          </a:xfrm>
          <a:prstGeom prst="rect">
            <a:avLst/>
          </a:prstGeom>
          <a:noFill/>
        </p:spPr>
        <p:txBody>
          <a:bodyPr wrap="square" rtlCol="0">
            <a:spAutoFit/>
          </a:bodyPr>
          <a:lstStyle/>
          <a:p>
            <a:r>
              <a:rPr lang="en-US" dirty="0" smtClean="0"/>
              <a:t>3</a:t>
            </a:r>
            <a:endParaRPr lang="en-CA" dirty="0"/>
          </a:p>
        </p:txBody>
      </p:sp>
    </p:spTree>
    <p:extLst>
      <p:ext uri="{BB962C8B-B14F-4D97-AF65-F5344CB8AC3E}">
        <p14:creationId xmlns:p14="http://schemas.microsoft.com/office/powerpoint/2010/main" val="2394911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3" name="AutoShape 2" descr="https://files.slack.com/files-pri/TGB9RAJ5C-FH7MDPUCE/image_from_ios.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13" name="Rectangle 12"/>
          <p:cNvSpPr/>
          <p:nvPr/>
        </p:nvSpPr>
        <p:spPr>
          <a:xfrm>
            <a:off x="6291158" y="896897"/>
            <a:ext cx="5216164" cy="2358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latin typeface="Century Gothic" panose="020B0502020202020204" pitchFamily="34" charset="0"/>
              </a:rPr>
              <a:t>DATA SCIENCE</a:t>
            </a:r>
          </a:p>
          <a:p>
            <a:r>
              <a:rPr lang="en-CA" dirty="0">
                <a:latin typeface="Century Gothic" panose="020B0502020202020204" pitchFamily="34" charset="0"/>
              </a:rPr>
              <a:t>Applying algorithms to numbers, text, images, audio, and more to produce systems that identify useful generalizable patterns in data. In turn, these systems generate insights that analysts and business users translate into business value.</a:t>
            </a:r>
          </a:p>
        </p:txBody>
      </p:sp>
      <p:sp>
        <p:nvSpPr>
          <p:cNvPr id="39" name="Rectangle 38"/>
          <p:cNvSpPr/>
          <p:nvPr/>
        </p:nvSpPr>
        <p:spPr>
          <a:xfrm>
            <a:off x="935217" y="3764325"/>
            <a:ext cx="5216164" cy="264481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latin typeface="Century Gothic" panose="020B0502020202020204" pitchFamily="34" charset="0"/>
              </a:rPr>
              <a:t>DEEP LEARNING</a:t>
            </a:r>
          </a:p>
          <a:p>
            <a:r>
              <a:rPr lang="en-US" dirty="0">
                <a:latin typeface="Century Gothic" panose="020B0502020202020204" pitchFamily="34" charset="0"/>
              </a:rPr>
              <a:t>An advanced form of machine learning where neural networks are expanded into sprawling networks that are trained using massive amounts of data (e.g., facial recognition.)</a:t>
            </a:r>
          </a:p>
          <a:p>
            <a:endParaRPr lang="en-CA" dirty="0">
              <a:latin typeface="Century Gothic" panose="020B0502020202020204" pitchFamily="34" charset="0"/>
            </a:endParaRPr>
          </a:p>
        </p:txBody>
      </p:sp>
      <p:sp>
        <p:nvSpPr>
          <p:cNvPr id="50" name="Rectangle 49"/>
          <p:cNvSpPr/>
          <p:nvPr/>
        </p:nvSpPr>
        <p:spPr>
          <a:xfrm>
            <a:off x="6303706" y="4983234"/>
            <a:ext cx="5216164" cy="1425906"/>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latin typeface="Century Gothic" panose="020B0502020202020204" pitchFamily="34" charset="0"/>
              </a:rPr>
              <a:t>MACHINE LEARNING</a:t>
            </a:r>
          </a:p>
          <a:p>
            <a:r>
              <a:rPr lang="en-US" dirty="0">
                <a:latin typeface="Century Gothic" panose="020B0502020202020204" pitchFamily="34" charset="0"/>
              </a:rPr>
              <a:t>Computer systems fed large amounts of data which is used to learn how to carry out a specific task (e.g., automated captioning.)</a:t>
            </a:r>
          </a:p>
          <a:p>
            <a:endParaRPr lang="en-CA" dirty="0">
              <a:latin typeface="Century Gothic" panose="020B0502020202020204" pitchFamily="34" charset="0"/>
            </a:endParaRPr>
          </a:p>
        </p:txBody>
      </p:sp>
      <p:sp>
        <p:nvSpPr>
          <p:cNvPr id="51" name="Rectangle 50"/>
          <p:cNvSpPr/>
          <p:nvPr/>
        </p:nvSpPr>
        <p:spPr>
          <a:xfrm>
            <a:off x="935217" y="898310"/>
            <a:ext cx="5216164" cy="268404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latin typeface="Century Gothic" panose="020B0502020202020204" pitchFamily="34" charset="0"/>
              </a:rPr>
              <a:t>DATA ANALYTICS</a:t>
            </a:r>
          </a:p>
          <a:p>
            <a:r>
              <a:rPr lang="en-US" dirty="0">
                <a:latin typeface="Century Gothic" panose="020B0502020202020204" pitchFamily="34" charset="0"/>
              </a:rPr>
              <a:t>The accumulation, analysis, reporting, and presentation (visualization) of historical business data to improve visibility into organizational operations, research problems, trends, and more.</a:t>
            </a:r>
          </a:p>
          <a:p>
            <a:endParaRPr lang="en-CA" dirty="0">
              <a:latin typeface="Century Gothic" panose="020B0502020202020204" pitchFamily="34" charset="0"/>
            </a:endParaRPr>
          </a:p>
        </p:txBody>
      </p:sp>
      <p:sp>
        <p:nvSpPr>
          <p:cNvPr id="52" name="Rectangle 51"/>
          <p:cNvSpPr/>
          <p:nvPr/>
        </p:nvSpPr>
        <p:spPr>
          <a:xfrm>
            <a:off x="6291158" y="3371180"/>
            <a:ext cx="5216164" cy="147534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latin typeface="Century Gothic" panose="020B0502020202020204" pitchFamily="34" charset="0"/>
              </a:rPr>
              <a:t>PREDICTIVE ANALYTICS</a:t>
            </a:r>
          </a:p>
          <a:p>
            <a:r>
              <a:rPr lang="en-US" dirty="0">
                <a:latin typeface="Century Gothic" panose="020B0502020202020204" pitchFamily="34" charset="0"/>
              </a:rPr>
              <a:t>A type of analysis that uses historical data to understand real time data and make future predictions.</a:t>
            </a:r>
          </a:p>
          <a:p>
            <a:endParaRPr lang="en-CA" dirty="0">
              <a:latin typeface="Century Gothic" panose="020B0502020202020204" pitchFamily="34" charset="0"/>
            </a:endParaRPr>
          </a:p>
        </p:txBody>
      </p:sp>
      <p:sp>
        <p:nvSpPr>
          <p:cNvPr id="15" name="TextBox 14"/>
          <p:cNvSpPr txBox="1"/>
          <p:nvPr/>
        </p:nvSpPr>
        <p:spPr>
          <a:xfrm>
            <a:off x="8750737" y="6574671"/>
            <a:ext cx="2969724" cy="292388"/>
          </a:xfrm>
          <a:prstGeom prst="rect">
            <a:avLst/>
          </a:prstGeom>
          <a:noFill/>
        </p:spPr>
        <p:txBody>
          <a:bodyPr wrap="none" rtlCol="0">
            <a:spAutoFit/>
          </a:bodyPr>
          <a:lstStyle/>
          <a:p>
            <a:r>
              <a:rPr lang="en-US" sz="1300" i="1" dirty="0"/>
              <a:t>Thank you to </a:t>
            </a:r>
            <a:r>
              <a:rPr lang="en-US" sz="1300" i="1" dirty="0" err="1"/>
              <a:t>NRCan</a:t>
            </a:r>
            <a:r>
              <a:rPr lang="en-US" sz="1300" i="1" dirty="0"/>
              <a:t> for these definitions.</a:t>
            </a:r>
            <a:endParaRPr lang="en-CA" sz="1300" i="1" dirty="0"/>
          </a:p>
        </p:txBody>
      </p:sp>
      <p:sp>
        <p:nvSpPr>
          <p:cNvPr id="17" name="Rectangle 16"/>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Rectangle 17"/>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extBox 18"/>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More definitions</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16" name="TextBox 15"/>
          <p:cNvSpPr txBox="1"/>
          <p:nvPr/>
        </p:nvSpPr>
        <p:spPr>
          <a:xfrm>
            <a:off x="11573819" y="6311462"/>
            <a:ext cx="825062" cy="369332"/>
          </a:xfrm>
          <a:prstGeom prst="rect">
            <a:avLst/>
          </a:prstGeom>
          <a:noFill/>
        </p:spPr>
        <p:txBody>
          <a:bodyPr wrap="square" rtlCol="0">
            <a:spAutoFit/>
          </a:bodyPr>
          <a:lstStyle/>
          <a:p>
            <a:r>
              <a:rPr lang="en-US" dirty="0" smtClean="0"/>
              <a:t>4</a:t>
            </a:r>
            <a:endParaRPr lang="en-CA" dirty="0"/>
          </a:p>
        </p:txBody>
      </p:sp>
    </p:spTree>
    <p:extLst>
      <p:ext uri="{BB962C8B-B14F-4D97-AF65-F5344CB8AC3E}">
        <p14:creationId xmlns:p14="http://schemas.microsoft.com/office/powerpoint/2010/main" val="3403390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Why is everyone talking about AI?</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19" name="TextBox 18"/>
          <p:cNvSpPr txBox="1"/>
          <p:nvPr/>
        </p:nvSpPr>
        <p:spPr>
          <a:xfrm>
            <a:off x="3236621" y="1709904"/>
            <a:ext cx="2431097" cy="707886"/>
          </a:xfrm>
          <a:prstGeom prst="rect">
            <a:avLst/>
          </a:prstGeom>
          <a:noFill/>
        </p:spPr>
        <p:txBody>
          <a:bodyPr wrap="square" rtlCol="0">
            <a:spAutoFit/>
          </a:bodyPr>
          <a:lstStyle/>
          <a:p>
            <a:r>
              <a:rPr lang="en-US" sz="2000" dirty="0">
                <a:solidFill>
                  <a:schemeClr val="tx1">
                    <a:lumMod val="75000"/>
                    <a:lumOff val="25000"/>
                  </a:schemeClr>
                </a:solidFill>
                <a:latin typeface="Segoe UI" panose="020B0502040204020203" pitchFamily="34" charset="0"/>
                <a:cs typeface="Segoe UI" panose="020B0502040204020203" pitchFamily="34" charset="0"/>
              </a:rPr>
              <a:t>Explosion in </a:t>
            </a:r>
            <a:r>
              <a:rPr lang="en-US" sz="2000" b="1" dirty="0">
                <a:solidFill>
                  <a:srgbClr val="7030A0"/>
                </a:solidFill>
                <a:latin typeface="Segoe UI" panose="020B0502040204020203" pitchFamily="34" charset="0"/>
                <a:cs typeface="Segoe UI" panose="020B0502040204020203" pitchFamily="34" charset="0"/>
              </a:rPr>
              <a:t>available data</a:t>
            </a:r>
            <a:endParaRPr lang="en-CA" sz="2000" b="1" dirty="0">
              <a:solidFill>
                <a:srgbClr val="7030A0"/>
              </a:solidFill>
              <a:latin typeface="Segoe UI" panose="020B0502040204020203" pitchFamily="34" charset="0"/>
              <a:cs typeface="Segoe UI" panose="020B0502040204020203" pitchFamily="34" charset="0"/>
            </a:endParaRPr>
          </a:p>
        </p:txBody>
      </p:sp>
      <p:sp>
        <p:nvSpPr>
          <p:cNvPr id="24" name="TextBox 23"/>
          <p:cNvSpPr txBox="1"/>
          <p:nvPr/>
        </p:nvSpPr>
        <p:spPr>
          <a:xfrm>
            <a:off x="3236621" y="3991361"/>
            <a:ext cx="1506267" cy="1015663"/>
          </a:xfrm>
          <a:prstGeom prst="rect">
            <a:avLst/>
          </a:prstGeom>
          <a:noFill/>
        </p:spPr>
        <p:txBody>
          <a:bodyPr wrap="square" rtlCol="0">
            <a:spAutoFit/>
          </a:bodyPr>
          <a:lstStyle/>
          <a:p>
            <a:r>
              <a:rPr lang="en-US" sz="2000" dirty="0">
                <a:solidFill>
                  <a:schemeClr val="tx1">
                    <a:lumMod val="75000"/>
                    <a:lumOff val="25000"/>
                  </a:schemeClr>
                </a:solidFill>
                <a:latin typeface="Segoe UI" panose="020B0502040204020203" pitchFamily="34" charset="0"/>
                <a:cs typeface="Segoe UI" panose="020B0502040204020203" pitchFamily="34" charset="0"/>
              </a:rPr>
              <a:t>Increase in </a:t>
            </a:r>
            <a:r>
              <a:rPr lang="en-US" sz="2000" b="1" dirty="0">
                <a:solidFill>
                  <a:schemeClr val="accent5">
                    <a:lumMod val="75000"/>
                  </a:schemeClr>
                </a:solidFill>
                <a:latin typeface="Segoe UI" panose="020B0502040204020203" pitchFamily="34" charset="0"/>
                <a:cs typeface="Segoe UI" panose="020B0502040204020203" pitchFamily="34" charset="0"/>
              </a:rPr>
              <a:t>computing power</a:t>
            </a:r>
            <a:endParaRPr lang="en-CA" sz="2000" dirty="0">
              <a:latin typeface="Segoe UI" panose="020B0502040204020203" pitchFamily="34" charset="0"/>
              <a:cs typeface="Segoe UI" panose="020B0502040204020203" pitchFamily="34" charset="0"/>
            </a:endParaRPr>
          </a:p>
        </p:txBody>
      </p:sp>
      <p:sp>
        <p:nvSpPr>
          <p:cNvPr id="31" name="TextBox 30"/>
          <p:cNvSpPr txBox="1"/>
          <p:nvPr/>
        </p:nvSpPr>
        <p:spPr>
          <a:xfrm>
            <a:off x="8365119" y="1756071"/>
            <a:ext cx="1839877" cy="1323439"/>
          </a:xfrm>
          <a:prstGeom prst="rect">
            <a:avLst/>
          </a:prstGeom>
          <a:noFill/>
        </p:spPr>
        <p:txBody>
          <a:bodyPr wrap="square" rtlCol="0">
            <a:spAutoFit/>
          </a:bodyPr>
          <a:lstStyle/>
          <a:p>
            <a:r>
              <a:rPr lang="en-US" sz="2000" dirty="0">
                <a:solidFill>
                  <a:schemeClr val="tx1">
                    <a:lumMod val="75000"/>
                    <a:lumOff val="25000"/>
                  </a:schemeClr>
                </a:solidFill>
                <a:latin typeface="Segoe UI" panose="020B0502040204020203" pitchFamily="34" charset="0"/>
                <a:cs typeface="Segoe UI" panose="020B0502040204020203" pitchFamily="34" charset="0"/>
              </a:rPr>
              <a:t>Open source and open access to </a:t>
            </a:r>
            <a:r>
              <a:rPr lang="en-US" sz="2000" b="1" dirty="0">
                <a:solidFill>
                  <a:schemeClr val="accent5">
                    <a:lumMod val="75000"/>
                  </a:schemeClr>
                </a:solidFill>
                <a:latin typeface="Segoe UI" panose="020B0502040204020203" pitchFamily="34" charset="0"/>
                <a:cs typeface="Segoe UI" panose="020B0502040204020203" pitchFamily="34" charset="0"/>
              </a:rPr>
              <a:t>software</a:t>
            </a:r>
            <a:endParaRPr lang="en-CA" sz="2000" dirty="0">
              <a:latin typeface="Segoe UI" panose="020B0502040204020203" pitchFamily="34" charset="0"/>
              <a:cs typeface="Segoe UI" panose="020B0502040204020203" pitchFamily="34" charset="0"/>
            </a:endParaRPr>
          </a:p>
        </p:txBody>
      </p:sp>
      <p:sp>
        <p:nvSpPr>
          <p:cNvPr id="34" name="TextBox 33"/>
          <p:cNvSpPr txBox="1"/>
          <p:nvPr/>
        </p:nvSpPr>
        <p:spPr>
          <a:xfrm>
            <a:off x="8522934" y="3988920"/>
            <a:ext cx="2274071" cy="1631216"/>
          </a:xfrm>
          <a:prstGeom prst="rect">
            <a:avLst/>
          </a:prstGeom>
          <a:noFill/>
        </p:spPr>
        <p:txBody>
          <a:bodyPr wrap="square" rtlCol="0">
            <a:spAutoFit/>
          </a:bodyPr>
          <a:lstStyle/>
          <a:p>
            <a:r>
              <a:rPr lang="en-US" sz="2000" dirty="0">
                <a:solidFill>
                  <a:schemeClr val="tx1">
                    <a:lumMod val="75000"/>
                    <a:lumOff val="25000"/>
                  </a:schemeClr>
                </a:solidFill>
                <a:latin typeface="Segoe UI" panose="020B0502040204020203" pitchFamily="34" charset="0"/>
                <a:cs typeface="Segoe UI" panose="020B0502040204020203" pitchFamily="34" charset="0"/>
              </a:rPr>
              <a:t>Open source or proprietary models, </a:t>
            </a:r>
            <a:r>
              <a:rPr lang="en-US" sz="2000" b="1" dirty="0">
                <a:solidFill>
                  <a:schemeClr val="accent5">
                    <a:lumMod val="75000"/>
                  </a:schemeClr>
                </a:solidFill>
                <a:latin typeface="Segoe UI" panose="020B0502040204020203" pitchFamily="34" charset="0"/>
                <a:cs typeface="Segoe UI" panose="020B0502040204020203" pitchFamily="34" charset="0"/>
              </a:rPr>
              <a:t>models, algorithms, and techniques</a:t>
            </a:r>
            <a:endParaRPr lang="en-CA" sz="2000" dirty="0">
              <a:latin typeface="Segoe UI" panose="020B0502040204020203" pitchFamily="34" charset="0"/>
              <a:cs typeface="Segoe UI" panose="020B0502040204020203" pitchFamily="34" charset="0"/>
            </a:endParaRPr>
          </a:p>
        </p:txBody>
      </p:sp>
      <p:pic>
        <p:nvPicPr>
          <p:cNvPr id="2" name="Picture 1"/>
          <p:cNvPicPr>
            <a:picLocks noChangeAspect="1"/>
          </p:cNvPicPr>
          <p:nvPr/>
        </p:nvPicPr>
        <p:blipFill>
          <a:blip r:embed="rId3"/>
          <a:stretch>
            <a:fillRect/>
          </a:stretch>
        </p:blipFill>
        <p:spPr>
          <a:xfrm>
            <a:off x="1534478" y="1625748"/>
            <a:ext cx="1724025" cy="1762125"/>
          </a:xfrm>
          <a:prstGeom prst="rect">
            <a:avLst/>
          </a:prstGeom>
        </p:spPr>
      </p:pic>
      <p:pic>
        <p:nvPicPr>
          <p:cNvPr id="3" name="Picture 2"/>
          <p:cNvPicPr>
            <a:picLocks noChangeAspect="1"/>
          </p:cNvPicPr>
          <p:nvPr/>
        </p:nvPicPr>
        <p:blipFill>
          <a:blip r:embed="rId4"/>
          <a:stretch>
            <a:fillRect/>
          </a:stretch>
        </p:blipFill>
        <p:spPr>
          <a:xfrm>
            <a:off x="1572578" y="3991361"/>
            <a:ext cx="1685925" cy="1628775"/>
          </a:xfrm>
          <a:prstGeom prst="rect">
            <a:avLst/>
          </a:prstGeom>
        </p:spPr>
      </p:pic>
      <p:pic>
        <p:nvPicPr>
          <p:cNvPr id="5" name="Picture 4"/>
          <p:cNvPicPr>
            <a:picLocks noChangeAspect="1"/>
          </p:cNvPicPr>
          <p:nvPr/>
        </p:nvPicPr>
        <p:blipFill>
          <a:blip r:embed="rId5"/>
          <a:stretch>
            <a:fillRect/>
          </a:stretch>
        </p:blipFill>
        <p:spPr>
          <a:xfrm>
            <a:off x="6780212" y="1756071"/>
            <a:ext cx="1628775" cy="1590675"/>
          </a:xfrm>
          <a:prstGeom prst="rect">
            <a:avLst/>
          </a:prstGeom>
        </p:spPr>
      </p:pic>
      <p:pic>
        <p:nvPicPr>
          <p:cNvPr id="8" name="Picture 7"/>
          <p:cNvPicPr>
            <a:picLocks noChangeAspect="1"/>
          </p:cNvPicPr>
          <p:nvPr/>
        </p:nvPicPr>
        <p:blipFill>
          <a:blip r:embed="rId6"/>
          <a:stretch>
            <a:fillRect/>
          </a:stretch>
        </p:blipFill>
        <p:spPr>
          <a:xfrm>
            <a:off x="6760809" y="3934211"/>
            <a:ext cx="1762125" cy="1685925"/>
          </a:xfrm>
          <a:prstGeom prst="rect">
            <a:avLst/>
          </a:prstGeom>
        </p:spPr>
      </p:pic>
      <p:sp>
        <p:nvSpPr>
          <p:cNvPr id="15" name="Rectangle 14"/>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p:cNvSpPr txBox="1"/>
          <p:nvPr/>
        </p:nvSpPr>
        <p:spPr>
          <a:xfrm>
            <a:off x="11573819" y="6311462"/>
            <a:ext cx="825062" cy="369332"/>
          </a:xfrm>
          <a:prstGeom prst="rect">
            <a:avLst/>
          </a:prstGeom>
          <a:noFill/>
        </p:spPr>
        <p:txBody>
          <a:bodyPr wrap="square" rtlCol="0">
            <a:spAutoFit/>
          </a:bodyPr>
          <a:lstStyle/>
          <a:p>
            <a:r>
              <a:rPr lang="en-US" dirty="0" smtClean="0"/>
              <a:t>5</a:t>
            </a:r>
            <a:endParaRPr lang="en-CA" dirty="0"/>
          </a:p>
        </p:txBody>
      </p:sp>
    </p:spTree>
    <p:extLst>
      <p:ext uri="{BB962C8B-B14F-4D97-AF65-F5344CB8AC3E}">
        <p14:creationId xmlns:p14="http://schemas.microsoft.com/office/powerpoint/2010/main" val="23544437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TextBox 128"/>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Promise and peril</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pic>
        <p:nvPicPr>
          <p:cNvPr id="8" name="Content Placeholder 3"/>
          <p:cNvPicPr>
            <a:picLocks noChangeAspect="1"/>
          </p:cNvPicPr>
          <p:nvPr/>
        </p:nvPicPr>
        <p:blipFill rotWithShape="1">
          <a:blip r:embed="rId3"/>
          <a:srcRect b="45538"/>
          <a:stretch/>
        </p:blipFill>
        <p:spPr>
          <a:xfrm>
            <a:off x="6417696" y="1119074"/>
            <a:ext cx="4919521" cy="2856814"/>
          </a:xfrm>
          <a:prstGeom prst="rect">
            <a:avLst/>
          </a:prstGeom>
        </p:spPr>
      </p:pic>
      <p:sp>
        <p:nvSpPr>
          <p:cNvPr id="9" name="Rectangle 8"/>
          <p:cNvSpPr/>
          <p:nvPr/>
        </p:nvSpPr>
        <p:spPr>
          <a:xfrm>
            <a:off x="6604316" y="4153687"/>
            <a:ext cx="4597083" cy="2374900"/>
          </a:xfrm>
          <a:prstGeom prst="rect">
            <a:avLst/>
          </a:prstGeom>
          <a:noFill/>
          <a:ln w="101600">
            <a:solidFill>
              <a:srgbClr val="B3C5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 name="Picture 4" descr="https://thispersondoesnotexist.com/ima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78030" y="4323157"/>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https://thispersondoesnotexist.com/imag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901238" y="4323158"/>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https://thispersondoesnotexist.com/image"/>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977346" y="4323158"/>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https://thispersondoesnotexist.com/image"/>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787801" y="5425135"/>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4" descr="https://thispersondoesnotexist.com/imag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86372" y="5425135"/>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4" descr="https://thispersondoesnotexist.com/image"/>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984943" y="5425137"/>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30" descr="https://thispersondoesnotexist.com/image"/>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0115747" y="5425136"/>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36" descr="https://thispersondoesnotexist.com/image"/>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0053454" y="4323157"/>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8" name="Content Placeholder 3"/>
          <p:cNvPicPr>
            <a:picLocks noChangeAspect="1"/>
          </p:cNvPicPr>
          <p:nvPr/>
        </p:nvPicPr>
        <p:blipFill rotWithShape="1">
          <a:blip r:embed="rId12"/>
          <a:srcRect b="41291"/>
          <a:stretch/>
        </p:blipFill>
        <p:spPr>
          <a:xfrm>
            <a:off x="1061046" y="1119074"/>
            <a:ext cx="4631686" cy="2309926"/>
          </a:xfrm>
          <a:prstGeom prst="rect">
            <a:avLst/>
          </a:prstGeom>
        </p:spPr>
      </p:pic>
      <p:pic>
        <p:nvPicPr>
          <p:cNvPr id="19" name="Picture 18"/>
          <p:cNvPicPr>
            <a:picLocks noChangeAspect="1"/>
          </p:cNvPicPr>
          <p:nvPr/>
        </p:nvPicPr>
        <p:blipFill rotWithShape="1">
          <a:blip r:embed="rId13"/>
          <a:srcRect l="10363" r="13088" b="29171"/>
          <a:stretch/>
        </p:blipFill>
        <p:spPr>
          <a:xfrm>
            <a:off x="1215640" y="3691701"/>
            <a:ext cx="4345142" cy="2836886"/>
          </a:xfrm>
          <a:prstGeom prst="rect">
            <a:avLst/>
          </a:prstGeom>
        </p:spPr>
      </p:pic>
      <p:sp>
        <p:nvSpPr>
          <p:cNvPr id="22" name="Rectangle 21"/>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Rectangle 22"/>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TextBox 20"/>
          <p:cNvSpPr txBox="1"/>
          <p:nvPr/>
        </p:nvSpPr>
        <p:spPr>
          <a:xfrm>
            <a:off x="11573819" y="6311462"/>
            <a:ext cx="825062" cy="369332"/>
          </a:xfrm>
          <a:prstGeom prst="rect">
            <a:avLst/>
          </a:prstGeom>
          <a:noFill/>
        </p:spPr>
        <p:txBody>
          <a:bodyPr wrap="square" rtlCol="0">
            <a:spAutoFit/>
          </a:bodyPr>
          <a:lstStyle/>
          <a:p>
            <a:r>
              <a:rPr lang="en-US" dirty="0" smtClean="0"/>
              <a:t>6</a:t>
            </a:r>
            <a:endParaRPr lang="en-CA" dirty="0"/>
          </a:p>
        </p:txBody>
      </p:sp>
    </p:spTree>
    <p:extLst>
      <p:ext uri="{BB962C8B-B14F-4D97-AF65-F5344CB8AC3E}">
        <p14:creationId xmlns:p14="http://schemas.microsoft.com/office/powerpoint/2010/main" val="3407051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TextBox 128"/>
          <p:cNvSpPr txBox="1"/>
          <p:nvPr/>
        </p:nvSpPr>
        <p:spPr>
          <a:xfrm>
            <a:off x="436098" y="98474"/>
            <a:ext cx="11266952" cy="707886"/>
          </a:xfrm>
          <a:prstGeom prst="rect">
            <a:avLst/>
          </a:prstGeom>
          <a:noFill/>
        </p:spPr>
        <p:txBody>
          <a:bodyPr wrap="square" rtlCol="0">
            <a:spAutoFit/>
          </a:bodyPr>
          <a:lstStyle/>
          <a:p>
            <a:r>
              <a:rPr lang="en-US" sz="4000" dirty="0" smtClean="0">
                <a:solidFill>
                  <a:schemeClr val="tx1">
                    <a:lumMod val="75000"/>
                    <a:lumOff val="25000"/>
                  </a:schemeClr>
                </a:solidFill>
                <a:latin typeface="Yu Gothic" panose="020B0400000000000000" pitchFamily="34" charset="-128"/>
                <a:ea typeface="Yu Gothic" panose="020B0400000000000000" pitchFamily="34" charset="-128"/>
              </a:rPr>
              <a:t>Predictions and discourse</a:t>
            </a:r>
            <a:r>
              <a:rPr lang="en-US" sz="4000" dirty="0" smtClean="0">
                <a:solidFill>
                  <a:schemeClr val="tx1">
                    <a:lumMod val="75000"/>
                    <a:lumOff val="25000"/>
                  </a:schemeClr>
                </a:solidFill>
                <a:latin typeface="Yu Gothic" panose="020B0400000000000000" pitchFamily="34" charset="-128"/>
                <a:ea typeface="Yu Gothic" panose="020B0400000000000000" pitchFamily="34" charset="-128"/>
              </a:rPr>
              <a:t> are changing</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2" name="Rectangle 21"/>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Rectangle 22"/>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1" name="Picture 20"/>
          <p:cNvPicPr>
            <a:picLocks noChangeAspect="1"/>
          </p:cNvPicPr>
          <p:nvPr/>
        </p:nvPicPr>
        <p:blipFill rotWithShape="1">
          <a:blip r:embed="rId3"/>
          <a:srcRect l="8742"/>
          <a:stretch/>
        </p:blipFill>
        <p:spPr>
          <a:xfrm>
            <a:off x="400050" y="1045869"/>
            <a:ext cx="7943850" cy="5746454"/>
          </a:xfrm>
          <a:prstGeom prst="rect">
            <a:avLst/>
          </a:prstGeom>
        </p:spPr>
      </p:pic>
      <p:sp>
        <p:nvSpPr>
          <p:cNvPr id="24" name="Rectangle 23"/>
          <p:cNvSpPr/>
          <p:nvPr/>
        </p:nvSpPr>
        <p:spPr>
          <a:xfrm>
            <a:off x="2552700" y="2082800"/>
            <a:ext cx="5308600" cy="209550"/>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5" name="Elbow Connector 24"/>
          <p:cNvCxnSpPr>
            <a:stCxn id="24" idx="3"/>
          </p:cNvCxnSpPr>
          <p:nvPr/>
        </p:nvCxnSpPr>
        <p:spPr>
          <a:xfrm>
            <a:off x="7861300" y="2187575"/>
            <a:ext cx="1866900" cy="911225"/>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026150" y="3098800"/>
            <a:ext cx="5676900" cy="2400657"/>
          </a:xfrm>
          <a:prstGeom prst="rect">
            <a:avLst/>
          </a:prstGeom>
          <a:noFill/>
          <a:ln>
            <a:solidFill>
              <a:schemeClr val="tx1">
                <a:lumMod val="75000"/>
                <a:lumOff val="25000"/>
              </a:schemeClr>
            </a:solidFill>
          </a:ln>
        </p:spPr>
        <p:txBody>
          <a:bodyPr wrap="square" rtlCol="0">
            <a:spAutoFit/>
          </a:bodyPr>
          <a:lstStyle/>
          <a:p>
            <a:r>
              <a:rPr lang="en-CA" sz="6000" dirty="0" smtClean="0">
                <a:latin typeface="Georgia" panose="02040502050405020303" pitchFamily="18" charset="0"/>
              </a:rPr>
              <a:t>“</a:t>
            </a:r>
            <a:r>
              <a:rPr lang="en-CA" sz="3000" dirty="0" smtClean="0">
                <a:latin typeface="Georgia" panose="02040502050405020303" pitchFamily="18" charset="0"/>
              </a:rPr>
              <a:t>…progress is slowing, big challenges remain, and simply throwing more computers at a problem isn’t sustainable.</a:t>
            </a:r>
            <a:endParaRPr lang="en-CA" sz="3000" dirty="0">
              <a:latin typeface="Georgia" panose="02040502050405020303" pitchFamily="18" charset="0"/>
            </a:endParaRPr>
          </a:p>
        </p:txBody>
      </p:sp>
      <p:sp>
        <p:nvSpPr>
          <p:cNvPr id="3" name="Rectangle 2"/>
          <p:cNvSpPr/>
          <p:nvPr/>
        </p:nvSpPr>
        <p:spPr>
          <a:xfrm>
            <a:off x="10433128" y="4824058"/>
            <a:ext cx="500458" cy="1015663"/>
          </a:xfrm>
          <a:prstGeom prst="rect">
            <a:avLst/>
          </a:prstGeom>
        </p:spPr>
        <p:txBody>
          <a:bodyPr wrap="none">
            <a:spAutoFit/>
          </a:bodyPr>
          <a:lstStyle/>
          <a:p>
            <a:r>
              <a:rPr lang="en-CA" sz="6000" dirty="0">
                <a:latin typeface="Georgia" panose="02040502050405020303" pitchFamily="18" charset="0"/>
              </a:rPr>
              <a:t>”</a:t>
            </a:r>
            <a:endParaRPr lang="en-CA" sz="6000" dirty="0"/>
          </a:p>
        </p:txBody>
      </p:sp>
      <p:sp>
        <p:nvSpPr>
          <p:cNvPr id="27" name="TextBox 26"/>
          <p:cNvSpPr txBox="1"/>
          <p:nvPr/>
        </p:nvSpPr>
        <p:spPr>
          <a:xfrm>
            <a:off x="11573819" y="6311462"/>
            <a:ext cx="825062" cy="369332"/>
          </a:xfrm>
          <a:prstGeom prst="rect">
            <a:avLst/>
          </a:prstGeom>
          <a:noFill/>
        </p:spPr>
        <p:txBody>
          <a:bodyPr wrap="square" rtlCol="0">
            <a:spAutoFit/>
          </a:bodyPr>
          <a:lstStyle/>
          <a:p>
            <a:r>
              <a:rPr lang="en-US" dirty="0" smtClean="0"/>
              <a:t>7</a:t>
            </a:r>
            <a:endParaRPr lang="en-CA" dirty="0"/>
          </a:p>
        </p:txBody>
      </p:sp>
    </p:spTree>
    <p:extLst>
      <p:ext uri="{BB962C8B-B14F-4D97-AF65-F5344CB8AC3E}">
        <p14:creationId xmlns:p14="http://schemas.microsoft.com/office/powerpoint/2010/main" val="4087708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460375" y="1409848"/>
            <a:ext cx="8340725" cy="4668630"/>
          </a:xfrm>
          <a:prstGeom prst="rect">
            <a:avLst/>
          </a:prstGeom>
          <a:solidFill>
            <a:schemeClr val="bg1"/>
          </a:solidFill>
          <a:ln w="412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p:cNvSpPr txBox="1"/>
          <p:nvPr/>
        </p:nvSpPr>
        <p:spPr>
          <a:xfrm>
            <a:off x="436097" y="98474"/>
            <a:ext cx="11088495"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Public opinion</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aphicFrame>
        <p:nvGraphicFramePr>
          <p:cNvPr id="24" name="Chart 23"/>
          <p:cNvGraphicFramePr>
            <a:graphicFrameLocks/>
          </p:cNvGraphicFramePr>
          <p:nvPr>
            <p:extLst>
              <p:ext uri="{D42A27DB-BD31-4B8C-83A1-F6EECF244321}">
                <p14:modId xmlns:p14="http://schemas.microsoft.com/office/powerpoint/2010/main" val="1519031433"/>
              </p:ext>
            </p:extLst>
          </p:nvPr>
        </p:nvGraphicFramePr>
        <p:xfrm>
          <a:off x="436097" y="1409848"/>
          <a:ext cx="8466603" cy="4871830"/>
        </p:xfrm>
        <a:graphic>
          <a:graphicData uri="http://schemas.openxmlformats.org/drawingml/2006/chart">
            <c:chart xmlns:c="http://schemas.openxmlformats.org/drawingml/2006/chart" xmlns:r="http://schemas.openxmlformats.org/officeDocument/2006/relationships" r:id="rId3"/>
          </a:graphicData>
        </a:graphic>
      </p:graphicFrame>
      <p:sp>
        <p:nvSpPr>
          <p:cNvPr id="27" name="TextBox 26"/>
          <p:cNvSpPr txBox="1"/>
          <p:nvPr/>
        </p:nvSpPr>
        <p:spPr>
          <a:xfrm>
            <a:off x="8980071" y="1409848"/>
            <a:ext cx="2757803" cy="4708981"/>
          </a:xfrm>
          <a:prstGeom prst="rect">
            <a:avLst/>
          </a:prstGeom>
          <a:noFill/>
        </p:spPr>
        <p:txBody>
          <a:bodyPr wrap="square" rtlCol="0">
            <a:spAutoFit/>
          </a:bodyPr>
          <a:lstStyle/>
          <a:p>
            <a:r>
              <a:rPr lang="en-US" sz="2000" dirty="0">
                <a:solidFill>
                  <a:schemeClr val="tx1">
                    <a:lumMod val="75000"/>
                    <a:lumOff val="25000"/>
                  </a:schemeClr>
                </a:solidFill>
                <a:latin typeface="Segoe UI" panose="020B0502040204020203" pitchFamily="34" charset="0"/>
                <a:cs typeface="Segoe UI" panose="020B0502040204020203" pitchFamily="34" charset="0"/>
              </a:rPr>
              <a:t>Canadians are still wary about AI making decisions instead of humans…</a:t>
            </a:r>
          </a:p>
          <a:p>
            <a:endParaRPr lang="en-US" sz="2000" dirty="0">
              <a:solidFill>
                <a:schemeClr val="tx1">
                  <a:lumMod val="75000"/>
                  <a:lumOff val="25000"/>
                </a:schemeClr>
              </a:solidFill>
              <a:latin typeface="Segoe UI" panose="020B0502040204020203" pitchFamily="34" charset="0"/>
              <a:cs typeface="Segoe UI" panose="020B0502040204020203" pitchFamily="34" charset="0"/>
            </a:endParaRPr>
          </a:p>
          <a:p>
            <a:endParaRPr lang="en-US" sz="2000" dirty="0">
              <a:solidFill>
                <a:schemeClr val="tx1">
                  <a:lumMod val="75000"/>
                  <a:lumOff val="25000"/>
                </a:schemeClr>
              </a:solidFill>
              <a:latin typeface="Segoe UI" panose="020B0502040204020203" pitchFamily="34" charset="0"/>
              <a:cs typeface="Segoe UI" panose="020B0502040204020203" pitchFamily="34" charset="0"/>
            </a:endParaRPr>
          </a:p>
          <a:p>
            <a:endParaRPr lang="en-US" sz="2000" dirty="0">
              <a:solidFill>
                <a:schemeClr val="tx1">
                  <a:lumMod val="75000"/>
                  <a:lumOff val="25000"/>
                </a:schemeClr>
              </a:solidFill>
              <a:latin typeface="Segoe UI" panose="020B0502040204020203" pitchFamily="34" charset="0"/>
              <a:cs typeface="Segoe UI" panose="020B0502040204020203" pitchFamily="34" charset="0"/>
            </a:endParaRPr>
          </a:p>
          <a:p>
            <a:endParaRPr lang="en-US" sz="2000" dirty="0">
              <a:solidFill>
                <a:schemeClr val="tx1">
                  <a:lumMod val="75000"/>
                  <a:lumOff val="25000"/>
                </a:schemeClr>
              </a:solidFill>
              <a:latin typeface="Segoe UI" panose="020B0502040204020203" pitchFamily="34" charset="0"/>
              <a:cs typeface="Segoe UI" panose="020B0502040204020203" pitchFamily="34" charset="0"/>
            </a:endParaRPr>
          </a:p>
          <a:p>
            <a:endParaRPr lang="en-US" sz="2000" dirty="0">
              <a:solidFill>
                <a:schemeClr val="tx1">
                  <a:lumMod val="75000"/>
                  <a:lumOff val="25000"/>
                </a:schemeClr>
              </a:solidFill>
              <a:latin typeface="Segoe UI" panose="020B0502040204020203" pitchFamily="34" charset="0"/>
              <a:cs typeface="Segoe UI" panose="020B0502040204020203" pitchFamily="34" charset="0"/>
            </a:endParaRPr>
          </a:p>
          <a:p>
            <a:endParaRPr lang="en-US" sz="2000" dirty="0">
              <a:solidFill>
                <a:schemeClr val="tx1">
                  <a:lumMod val="75000"/>
                  <a:lumOff val="25000"/>
                </a:schemeClr>
              </a:solidFill>
              <a:latin typeface="Segoe UI" panose="020B0502040204020203" pitchFamily="34" charset="0"/>
              <a:cs typeface="Segoe UI" panose="020B0502040204020203" pitchFamily="34" charset="0"/>
            </a:endParaRPr>
          </a:p>
          <a:p>
            <a:endParaRPr lang="en-US" sz="2000" dirty="0">
              <a:solidFill>
                <a:schemeClr val="tx1">
                  <a:lumMod val="75000"/>
                  <a:lumOff val="25000"/>
                </a:schemeClr>
              </a:solidFill>
              <a:latin typeface="Segoe UI" panose="020B0502040204020203" pitchFamily="34" charset="0"/>
              <a:cs typeface="Segoe UI" panose="020B0502040204020203" pitchFamily="34" charset="0"/>
            </a:endParaRPr>
          </a:p>
          <a:p>
            <a:endParaRPr lang="en-US" sz="2000" dirty="0">
              <a:solidFill>
                <a:schemeClr val="tx1">
                  <a:lumMod val="75000"/>
                  <a:lumOff val="25000"/>
                </a:schemeClr>
              </a:solidFill>
              <a:latin typeface="Segoe UI" panose="020B0502040204020203" pitchFamily="34" charset="0"/>
              <a:cs typeface="Segoe UI" panose="020B0502040204020203" pitchFamily="34" charset="0"/>
            </a:endParaRPr>
          </a:p>
          <a:p>
            <a:r>
              <a:rPr lang="en-US" sz="2000" dirty="0">
                <a:solidFill>
                  <a:schemeClr val="tx1">
                    <a:lumMod val="75000"/>
                    <a:lumOff val="25000"/>
                  </a:schemeClr>
                </a:solidFill>
                <a:latin typeface="Segoe UI" panose="020B0502040204020203" pitchFamily="34" charset="0"/>
                <a:cs typeface="Segoe UI" panose="020B0502040204020203" pitchFamily="34" charset="0"/>
              </a:rPr>
              <a:t>…though government could be a leader in building trust.</a:t>
            </a:r>
            <a:endParaRPr lang="en-CA" sz="2000" dirty="0">
              <a:solidFill>
                <a:srgbClr val="7030A0"/>
              </a:solidFill>
              <a:latin typeface="Segoe UI" panose="020B0502040204020203" pitchFamily="34" charset="0"/>
              <a:cs typeface="Segoe UI" panose="020B0502040204020203" pitchFamily="34" charset="0"/>
            </a:endParaRPr>
          </a:p>
        </p:txBody>
      </p:sp>
      <p:sp>
        <p:nvSpPr>
          <p:cNvPr id="10" name="Rectangle 9"/>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TextBox 11"/>
          <p:cNvSpPr txBox="1"/>
          <p:nvPr/>
        </p:nvSpPr>
        <p:spPr>
          <a:xfrm>
            <a:off x="11573819" y="6311462"/>
            <a:ext cx="825062" cy="369332"/>
          </a:xfrm>
          <a:prstGeom prst="rect">
            <a:avLst/>
          </a:prstGeom>
          <a:noFill/>
        </p:spPr>
        <p:txBody>
          <a:bodyPr wrap="square" rtlCol="0">
            <a:spAutoFit/>
          </a:bodyPr>
          <a:lstStyle/>
          <a:p>
            <a:r>
              <a:rPr lang="en-US" dirty="0" smtClean="0"/>
              <a:t>8</a:t>
            </a:r>
            <a:endParaRPr lang="en-CA" dirty="0"/>
          </a:p>
        </p:txBody>
      </p:sp>
    </p:spTree>
    <p:extLst>
      <p:ext uri="{BB962C8B-B14F-4D97-AF65-F5344CB8AC3E}">
        <p14:creationId xmlns:p14="http://schemas.microsoft.com/office/powerpoint/2010/main" val="267581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a:solidFill>
                  <a:schemeClr val="tx1">
                    <a:lumMod val="75000"/>
                    <a:lumOff val="25000"/>
                  </a:schemeClr>
                </a:solidFill>
                <a:latin typeface="Yu Gothic" panose="020B0400000000000000" pitchFamily="34" charset="-128"/>
                <a:ea typeface="Yu Gothic" panose="020B0400000000000000" pitchFamily="34" charset="-128"/>
              </a:rPr>
              <a:t>How it’s being used in the GC</a:t>
            </a:r>
            <a:endParaRPr lang="en-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8" name="Rectangle 7"/>
          <p:cNvSpPr/>
          <p:nvPr/>
        </p:nvSpPr>
        <p:spPr>
          <a:xfrm>
            <a:off x="7408499" y="3811800"/>
            <a:ext cx="4572000" cy="261610"/>
          </a:xfrm>
          <a:prstGeom prst="rect">
            <a:avLst/>
          </a:prstGeom>
        </p:spPr>
        <p:txBody>
          <a:bodyPr>
            <a:spAutoFit/>
          </a:bodyPr>
          <a:lstStyle/>
          <a:p>
            <a:pPr marL="1085850" lvl="1" indent="-342900">
              <a:buFont typeface="Arial" panose="020B0604020202020204" pitchFamily="34" charset="0"/>
              <a:buChar char="•"/>
            </a:pPr>
            <a:r>
              <a:rPr lang="en-CA" sz="1100" dirty="0">
                <a:solidFill>
                  <a:schemeClr val="bg1"/>
                </a:solidFill>
              </a:rPr>
              <a:t>Sustainable and inclusive growth </a:t>
            </a:r>
          </a:p>
        </p:txBody>
      </p:sp>
      <p:sp>
        <p:nvSpPr>
          <p:cNvPr id="9" name="Rectangle 8"/>
          <p:cNvSpPr/>
          <p:nvPr/>
        </p:nvSpPr>
        <p:spPr>
          <a:xfrm>
            <a:off x="7597080" y="4073045"/>
            <a:ext cx="4572000" cy="261610"/>
          </a:xfrm>
          <a:prstGeom prst="rect">
            <a:avLst/>
          </a:prstGeom>
        </p:spPr>
        <p:txBody>
          <a:bodyPr>
            <a:spAutoFit/>
          </a:bodyPr>
          <a:lstStyle/>
          <a:p>
            <a:pPr marL="1085850" lvl="1" indent="-342900">
              <a:buFont typeface="Arial" panose="020B0604020202020204" pitchFamily="34" charset="0"/>
              <a:buChar char="•"/>
            </a:pPr>
            <a:r>
              <a:rPr lang="en-CA" sz="1100">
                <a:solidFill>
                  <a:schemeClr val="bg1"/>
                </a:solidFill>
              </a:rPr>
              <a:t>Safety and security </a:t>
            </a:r>
            <a:endParaRPr lang="en-CA" sz="1100" dirty="0">
              <a:solidFill>
                <a:schemeClr val="bg1"/>
              </a:solidFill>
            </a:endParaRPr>
          </a:p>
        </p:txBody>
      </p:sp>
      <p:grpSp>
        <p:nvGrpSpPr>
          <p:cNvPr id="10" name="Group 9"/>
          <p:cNvGrpSpPr/>
          <p:nvPr/>
        </p:nvGrpSpPr>
        <p:grpSpPr>
          <a:xfrm>
            <a:off x="1526340" y="1772718"/>
            <a:ext cx="2664946" cy="3888432"/>
            <a:chOff x="1007604" y="1628798"/>
            <a:chExt cx="2808312" cy="3024535"/>
          </a:xfrm>
        </p:grpSpPr>
        <p:grpSp>
          <p:nvGrpSpPr>
            <p:cNvPr id="11" name="Group 10"/>
            <p:cNvGrpSpPr/>
            <p:nvPr/>
          </p:nvGrpSpPr>
          <p:grpSpPr>
            <a:xfrm>
              <a:off x="1007604" y="1628798"/>
              <a:ext cx="2808312" cy="3024535"/>
              <a:chOff x="1007604" y="1628798"/>
              <a:chExt cx="2808312" cy="3024535"/>
            </a:xfrm>
          </p:grpSpPr>
          <p:sp>
            <p:nvSpPr>
              <p:cNvPr id="13" name="Isosceles Triangle 12"/>
              <p:cNvSpPr/>
              <p:nvPr/>
            </p:nvSpPr>
            <p:spPr>
              <a:xfrm rot="10800000">
                <a:off x="1259632" y="1628798"/>
                <a:ext cx="1161948" cy="717404"/>
              </a:xfrm>
              <a:prstGeom prst="triangle">
                <a:avLst/>
              </a:prstGeom>
              <a:gradFill>
                <a:gsLst>
                  <a:gs pos="0">
                    <a:srgbClr val="005A82">
                      <a:shade val="30000"/>
                      <a:satMod val="115000"/>
                    </a:srgbClr>
                  </a:gs>
                  <a:gs pos="42000">
                    <a:schemeClr val="accent4">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4" name="Group 13"/>
              <p:cNvGrpSpPr/>
              <p:nvPr/>
            </p:nvGrpSpPr>
            <p:grpSpPr>
              <a:xfrm>
                <a:off x="1007604" y="1628799"/>
                <a:ext cx="2808312" cy="3024534"/>
                <a:chOff x="1007604" y="1628799"/>
                <a:chExt cx="2808312" cy="3024534"/>
              </a:xfrm>
            </p:grpSpPr>
            <p:sp>
              <p:nvSpPr>
                <p:cNvPr id="15" name="Isosceles Triangle 14"/>
                <p:cNvSpPr/>
                <p:nvPr/>
              </p:nvSpPr>
              <p:spPr>
                <a:xfrm>
                  <a:off x="1007604" y="1628799"/>
                  <a:ext cx="2808312" cy="1512365"/>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Isosceles Triangle 15"/>
                <p:cNvSpPr/>
                <p:nvPr/>
              </p:nvSpPr>
              <p:spPr>
                <a:xfrm rot="10800000">
                  <a:off x="1007604" y="3141165"/>
                  <a:ext cx="2808312" cy="1512168"/>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sp>
          <p:nvSpPr>
            <p:cNvPr id="12" name="Isosceles Triangle 11"/>
            <p:cNvSpPr/>
            <p:nvPr/>
          </p:nvSpPr>
          <p:spPr>
            <a:xfrm rot="10800000">
              <a:off x="2256353" y="4365104"/>
              <a:ext cx="310811" cy="167382"/>
            </a:xfrm>
            <a:prstGeom prst="triangle">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7" name="Group 16"/>
          <p:cNvGrpSpPr/>
          <p:nvPr/>
        </p:nvGrpSpPr>
        <p:grpSpPr>
          <a:xfrm>
            <a:off x="3685245" y="1772718"/>
            <a:ext cx="2664946" cy="3888432"/>
            <a:chOff x="1007604" y="1628798"/>
            <a:chExt cx="2808312" cy="3024535"/>
          </a:xfrm>
        </p:grpSpPr>
        <p:grpSp>
          <p:nvGrpSpPr>
            <p:cNvPr id="18" name="Group 17"/>
            <p:cNvGrpSpPr/>
            <p:nvPr/>
          </p:nvGrpSpPr>
          <p:grpSpPr>
            <a:xfrm>
              <a:off x="1007604" y="1628798"/>
              <a:ext cx="2808312" cy="3024535"/>
              <a:chOff x="1007604" y="1628798"/>
              <a:chExt cx="2808312" cy="3024535"/>
            </a:xfrm>
          </p:grpSpPr>
          <p:sp>
            <p:nvSpPr>
              <p:cNvPr id="20" name="Isosceles Triangle 19"/>
              <p:cNvSpPr/>
              <p:nvPr/>
            </p:nvSpPr>
            <p:spPr>
              <a:xfrm rot="10800000">
                <a:off x="1259632" y="1628798"/>
                <a:ext cx="1161948" cy="717404"/>
              </a:xfrm>
              <a:prstGeom prst="triangle">
                <a:avLst/>
              </a:prstGeom>
              <a:gradFill>
                <a:gsLst>
                  <a:gs pos="0">
                    <a:srgbClr val="005A82">
                      <a:shade val="30000"/>
                      <a:satMod val="115000"/>
                    </a:srgbClr>
                  </a:gs>
                  <a:gs pos="42000">
                    <a:schemeClr val="accent2">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1" name="Group 20"/>
              <p:cNvGrpSpPr/>
              <p:nvPr/>
            </p:nvGrpSpPr>
            <p:grpSpPr>
              <a:xfrm>
                <a:off x="1007604" y="1628799"/>
                <a:ext cx="2808312" cy="3024534"/>
                <a:chOff x="1007604" y="1628799"/>
                <a:chExt cx="2808312" cy="3024534"/>
              </a:xfrm>
            </p:grpSpPr>
            <p:sp>
              <p:nvSpPr>
                <p:cNvPr id="22" name="Isosceles Triangle 21"/>
                <p:cNvSpPr/>
                <p:nvPr/>
              </p:nvSpPr>
              <p:spPr>
                <a:xfrm>
                  <a:off x="1007604" y="1628799"/>
                  <a:ext cx="2808312" cy="151236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Isosceles Triangle 22"/>
                <p:cNvSpPr/>
                <p:nvPr/>
              </p:nvSpPr>
              <p:spPr>
                <a:xfrm rot="10800000">
                  <a:off x="1007604" y="3141165"/>
                  <a:ext cx="2808312" cy="151216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sp>
          <p:nvSpPr>
            <p:cNvPr id="19" name="Isosceles Triangle 18"/>
            <p:cNvSpPr/>
            <p:nvPr/>
          </p:nvSpPr>
          <p:spPr>
            <a:xfrm rot="10800000">
              <a:off x="2256353" y="4365104"/>
              <a:ext cx="310811" cy="167382"/>
            </a:xfrm>
            <a:prstGeom prst="triangle">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24" name="Group 23"/>
          <p:cNvGrpSpPr/>
          <p:nvPr/>
        </p:nvGrpSpPr>
        <p:grpSpPr>
          <a:xfrm>
            <a:off x="5844150" y="1772718"/>
            <a:ext cx="2664946" cy="3888432"/>
            <a:chOff x="1007604" y="1628798"/>
            <a:chExt cx="2808312" cy="3024535"/>
          </a:xfrm>
        </p:grpSpPr>
        <p:grpSp>
          <p:nvGrpSpPr>
            <p:cNvPr id="25" name="Group 24"/>
            <p:cNvGrpSpPr/>
            <p:nvPr/>
          </p:nvGrpSpPr>
          <p:grpSpPr>
            <a:xfrm>
              <a:off x="1007604" y="1628798"/>
              <a:ext cx="2808312" cy="3024535"/>
              <a:chOff x="1007604" y="1628798"/>
              <a:chExt cx="2808312" cy="3024535"/>
            </a:xfrm>
          </p:grpSpPr>
          <p:sp>
            <p:nvSpPr>
              <p:cNvPr id="27" name="Isosceles Triangle 26"/>
              <p:cNvSpPr/>
              <p:nvPr/>
            </p:nvSpPr>
            <p:spPr>
              <a:xfrm rot="10800000">
                <a:off x="1259632" y="1628798"/>
                <a:ext cx="1161948" cy="717404"/>
              </a:xfrm>
              <a:prstGeom prst="triangle">
                <a:avLst/>
              </a:prstGeom>
              <a:gradFill>
                <a:gsLst>
                  <a:gs pos="0">
                    <a:srgbClr val="005A82">
                      <a:shade val="30000"/>
                      <a:satMod val="115000"/>
                    </a:srgbClr>
                  </a:gs>
                  <a:gs pos="42000">
                    <a:srgbClr val="007AB0"/>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8" name="Group 27"/>
              <p:cNvGrpSpPr/>
              <p:nvPr/>
            </p:nvGrpSpPr>
            <p:grpSpPr>
              <a:xfrm>
                <a:off x="1007604" y="1628799"/>
                <a:ext cx="2808312" cy="3024534"/>
                <a:chOff x="1007604" y="1628799"/>
                <a:chExt cx="2808312" cy="3024534"/>
              </a:xfrm>
            </p:grpSpPr>
            <p:sp>
              <p:nvSpPr>
                <p:cNvPr id="29" name="Isosceles Triangle 28"/>
                <p:cNvSpPr/>
                <p:nvPr/>
              </p:nvSpPr>
              <p:spPr>
                <a:xfrm>
                  <a:off x="1007604" y="1628799"/>
                  <a:ext cx="2808312" cy="1512365"/>
                </a:xfrm>
                <a:prstGeom prst="triangle">
                  <a:avLst/>
                </a:prstGeom>
                <a:solidFill>
                  <a:srgbClr val="005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Isosceles Triangle 29"/>
                <p:cNvSpPr/>
                <p:nvPr/>
              </p:nvSpPr>
              <p:spPr>
                <a:xfrm rot="10800000">
                  <a:off x="1007604" y="3141165"/>
                  <a:ext cx="2808312" cy="151216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sp>
          <p:nvSpPr>
            <p:cNvPr id="26" name="Isosceles Triangle 25"/>
            <p:cNvSpPr/>
            <p:nvPr/>
          </p:nvSpPr>
          <p:spPr>
            <a:xfrm rot="10800000">
              <a:off x="2256353" y="4365104"/>
              <a:ext cx="310811" cy="167382"/>
            </a:xfrm>
            <a:prstGeom prst="triangle">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31" name="Group 30"/>
          <p:cNvGrpSpPr/>
          <p:nvPr/>
        </p:nvGrpSpPr>
        <p:grpSpPr>
          <a:xfrm>
            <a:off x="8003054" y="1772816"/>
            <a:ext cx="2664946" cy="3888432"/>
            <a:chOff x="1007604" y="1628798"/>
            <a:chExt cx="2808312" cy="3024535"/>
          </a:xfrm>
        </p:grpSpPr>
        <p:grpSp>
          <p:nvGrpSpPr>
            <p:cNvPr id="32" name="Group 31"/>
            <p:cNvGrpSpPr/>
            <p:nvPr/>
          </p:nvGrpSpPr>
          <p:grpSpPr>
            <a:xfrm>
              <a:off x="1007604" y="1628798"/>
              <a:ext cx="2808312" cy="3024535"/>
              <a:chOff x="1007604" y="1628798"/>
              <a:chExt cx="2808312" cy="3024535"/>
            </a:xfrm>
          </p:grpSpPr>
          <p:sp>
            <p:nvSpPr>
              <p:cNvPr id="34" name="Isosceles Triangle 33"/>
              <p:cNvSpPr/>
              <p:nvPr/>
            </p:nvSpPr>
            <p:spPr>
              <a:xfrm rot="10800000">
                <a:off x="1259632" y="1628798"/>
                <a:ext cx="1161948" cy="717404"/>
              </a:xfrm>
              <a:prstGeom prst="triangle">
                <a:avLst/>
              </a:prstGeom>
              <a:gradFill>
                <a:gsLst>
                  <a:gs pos="0">
                    <a:schemeClr val="tx1"/>
                  </a:gs>
                  <a:gs pos="41000">
                    <a:srgbClr val="005176"/>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5" name="Group 34"/>
              <p:cNvGrpSpPr/>
              <p:nvPr/>
            </p:nvGrpSpPr>
            <p:grpSpPr>
              <a:xfrm>
                <a:off x="1007604" y="1628799"/>
                <a:ext cx="2808312" cy="3024534"/>
                <a:chOff x="1007604" y="1628799"/>
                <a:chExt cx="2808312" cy="3024534"/>
              </a:xfrm>
            </p:grpSpPr>
            <p:sp>
              <p:nvSpPr>
                <p:cNvPr id="36" name="Isosceles Triangle 35"/>
                <p:cNvSpPr/>
                <p:nvPr/>
              </p:nvSpPr>
              <p:spPr>
                <a:xfrm>
                  <a:off x="1007604" y="1628799"/>
                  <a:ext cx="2808312" cy="1512365"/>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Isosceles Triangle 36"/>
                <p:cNvSpPr/>
                <p:nvPr/>
              </p:nvSpPr>
              <p:spPr>
                <a:xfrm rot="10800000">
                  <a:off x="1007604" y="3141165"/>
                  <a:ext cx="2808312" cy="1512168"/>
                </a:xfrm>
                <a:prstGeom prs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sp>
          <p:nvSpPr>
            <p:cNvPr id="33" name="Isosceles Triangle 32"/>
            <p:cNvSpPr/>
            <p:nvPr/>
          </p:nvSpPr>
          <p:spPr>
            <a:xfrm rot="10800000">
              <a:off x="2256353" y="4365104"/>
              <a:ext cx="310811" cy="167382"/>
            </a:xfrm>
            <a:prstGeom prst="triangle">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8" name="Rectangle 37"/>
          <p:cNvSpPr/>
          <p:nvPr/>
        </p:nvSpPr>
        <p:spPr>
          <a:xfrm>
            <a:off x="2219829" y="3024246"/>
            <a:ext cx="1277979" cy="584775"/>
          </a:xfrm>
          <a:prstGeom prst="rect">
            <a:avLst/>
          </a:prstGeom>
        </p:spPr>
        <p:txBody>
          <a:bodyPr wrap="none">
            <a:spAutoFit/>
          </a:bodyPr>
          <a:lstStyle/>
          <a:p>
            <a:pPr algn="ctr"/>
            <a:r>
              <a:rPr lang="en-CA" sz="1600" b="1" dirty="0">
                <a:solidFill>
                  <a:schemeClr val="bg1"/>
                </a:solidFill>
              </a:rPr>
              <a:t>Better public</a:t>
            </a:r>
          </a:p>
          <a:p>
            <a:pPr algn="ctr"/>
            <a:r>
              <a:rPr lang="en-CA" sz="1600" b="1" dirty="0">
                <a:solidFill>
                  <a:schemeClr val="bg1"/>
                </a:solidFill>
              </a:rPr>
              <a:t>decisions</a:t>
            </a:r>
          </a:p>
        </p:txBody>
      </p:sp>
      <p:sp>
        <p:nvSpPr>
          <p:cNvPr id="39" name="Rectangle 38"/>
          <p:cNvSpPr/>
          <p:nvPr/>
        </p:nvSpPr>
        <p:spPr>
          <a:xfrm>
            <a:off x="4434775" y="3024246"/>
            <a:ext cx="1165896" cy="584775"/>
          </a:xfrm>
          <a:prstGeom prst="rect">
            <a:avLst/>
          </a:prstGeom>
        </p:spPr>
        <p:txBody>
          <a:bodyPr wrap="none">
            <a:spAutoFit/>
          </a:bodyPr>
          <a:lstStyle/>
          <a:p>
            <a:pPr algn="ctr"/>
            <a:r>
              <a:rPr lang="en-CA" sz="1600" b="1" dirty="0">
                <a:solidFill>
                  <a:schemeClr val="bg1"/>
                </a:solidFill>
              </a:rPr>
              <a:t>Service and</a:t>
            </a:r>
          </a:p>
          <a:p>
            <a:pPr algn="ctr"/>
            <a:r>
              <a:rPr lang="en-CA" sz="1600" b="1" dirty="0">
                <a:solidFill>
                  <a:schemeClr val="bg1"/>
                </a:solidFill>
              </a:rPr>
              <a:t>operations</a:t>
            </a:r>
          </a:p>
        </p:txBody>
      </p:sp>
      <p:sp>
        <p:nvSpPr>
          <p:cNvPr id="40" name="Rectangle 39"/>
          <p:cNvSpPr/>
          <p:nvPr/>
        </p:nvSpPr>
        <p:spPr>
          <a:xfrm>
            <a:off x="6167888" y="3024246"/>
            <a:ext cx="2017475" cy="584775"/>
          </a:xfrm>
          <a:prstGeom prst="rect">
            <a:avLst/>
          </a:prstGeom>
        </p:spPr>
        <p:txBody>
          <a:bodyPr wrap="none">
            <a:spAutoFit/>
          </a:bodyPr>
          <a:lstStyle/>
          <a:p>
            <a:pPr algn="ctr"/>
            <a:r>
              <a:rPr lang="en-CA" sz="1600" b="1" dirty="0">
                <a:solidFill>
                  <a:schemeClr val="bg1"/>
                </a:solidFill>
              </a:rPr>
              <a:t>Risk-based regulation</a:t>
            </a:r>
          </a:p>
          <a:p>
            <a:pPr algn="ctr"/>
            <a:r>
              <a:rPr lang="en-US" sz="1600" b="1" dirty="0">
                <a:solidFill>
                  <a:schemeClr val="bg1"/>
                </a:solidFill>
              </a:rPr>
              <a:t>and compliance</a:t>
            </a:r>
            <a:endParaRPr lang="en-CA" sz="1600" b="1" dirty="0">
              <a:solidFill>
                <a:schemeClr val="bg1"/>
              </a:solidFill>
            </a:endParaRPr>
          </a:p>
        </p:txBody>
      </p:sp>
      <p:sp>
        <p:nvSpPr>
          <p:cNvPr id="41" name="Rectangle 40"/>
          <p:cNvSpPr/>
          <p:nvPr/>
        </p:nvSpPr>
        <p:spPr>
          <a:xfrm>
            <a:off x="8678172" y="2996097"/>
            <a:ext cx="1314719" cy="584775"/>
          </a:xfrm>
          <a:prstGeom prst="rect">
            <a:avLst/>
          </a:prstGeom>
        </p:spPr>
        <p:txBody>
          <a:bodyPr wrap="none">
            <a:spAutoFit/>
          </a:bodyPr>
          <a:lstStyle/>
          <a:p>
            <a:pPr algn="ctr"/>
            <a:r>
              <a:rPr lang="en-CA" sz="1600" b="1" dirty="0">
                <a:solidFill>
                  <a:schemeClr val="bg1"/>
                </a:solidFill>
              </a:rPr>
              <a:t>Open policy</a:t>
            </a:r>
          </a:p>
          <a:p>
            <a:pPr algn="ctr"/>
            <a:r>
              <a:rPr lang="en-CA" sz="1600" b="1" dirty="0">
                <a:solidFill>
                  <a:schemeClr val="bg1"/>
                </a:solidFill>
              </a:rPr>
              <a:t>development</a:t>
            </a:r>
            <a:endParaRPr lang="en-CA" sz="1600" dirty="0">
              <a:solidFill>
                <a:schemeClr val="bg1"/>
              </a:solidFill>
            </a:endParaRPr>
          </a:p>
        </p:txBody>
      </p:sp>
      <p:pic>
        <p:nvPicPr>
          <p:cNvPr id="42" name="Picture 41"/>
          <p:cNvPicPr>
            <a:picLocks noChangeAspect="1"/>
          </p:cNvPicPr>
          <p:nvPr/>
        </p:nvPicPr>
        <p:blipFill>
          <a:blip r:embed="rId3"/>
          <a:stretch>
            <a:fillRect/>
          </a:stretch>
        </p:blipFill>
        <p:spPr>
          <a:xfrm>
            <a:off x="2584181" y="2346548"/>
            <a:ext cx="504474" cy="633002"/>
          </a:xfrm>
          <a:prstGeom prst="rect">
            <a:avLst/>
          </a:prstGeom>
        </p:spPr>
      </p:pic>
      <p:pic>
        <p:nvPicPr>
          <p:cNvPr id="43" name="Picture 42"/>
          <p:cNvPicPr>
            <a:picLocks noChangeAspect="1"/>
          </p:cNvPicPr>
          <p:nvPr/>
        </p:nvPicPr>
        <p:blipFill>
          <a:blip r:embed="rId4"/>
          <a:stretch>
            <a:fillRect/>
          </a:stretch>
        </p:blipFill>
        <p:spPr>
          <a:xfrm>
            <a:off x="4679639" y="2346549"/>
            <a:ext cx="676155" cy="672045"/>
          </a:xfrm>
          <a:prstGeom prst="rect">
            <a:avLst/>
          </a:prstGeom>
        </p:spPr>
      </p:pic>
      <p:pic>
        <p:nvPicPr>
          <p:cNvPr id="44" name="Picture 43"/>
          <p:cNvPicPr>
            <a:picLocks noChangeAspect="1"/>
          </p:cNvPicPr>
          <p:nvPr/>
        </p:nvPicPr>
        <p:blipFill>
          <a:blip r:embed="rId5"/>
          <a:stretch>
            <a:fillRect/>
          </a:stretch>
        </p:blipFill>
        <p:spPr>
          <a:xfrm>
            <a:off x="6838543" y="2346549"/>
            <a:ext cx="669190" cy="609163"/>
          </a:xfrm>
          <a:prstGeom prst="rect">
            <a:avLst/>
          </a:prstGeom>
        </p:spPr>
      </p:pic>
      <p:pic>
        <p:nvPicPr>
          <p:cNvPr id="45" name="Picture 44"/>
          <p:cNvPicPr>
            <a:picLocks noChangeAspect="1"/>
          </p:cNvPicPr>
          <p:nvPr/>
        </p:nvPicPr>
        <p:blipFill>
          <a:blip r:embed="rId6"/>
          <a:stretch>
            <a:fillRect/>
          </a:stretch>
        </p:blipFill>
        <p:spPr>
          <a:xfrm>
            <a:off x="8940317" y="2346549"/>
            <a:ext cx="675917" cy="593711"/>
          </a:xfrm>
          <a:prstGeom prst="rect">
            <a:avLst/>
          </a:prstGeom>
        </p:spPr>
      </p:pic>
      <p:sp>
        <p:nvSpPr>
          <p:cNvPr id="46" name="TextBox 45"/>
          <p:cNvSpPr txBox="1"/>
          <p:nvPr/>
        </p:nvSpPr>
        <p:spPr>
          <a:xfrm>
            <a:off x="1703513" y="3811801"/>
            <a:ext cx="2214811" cy="430887"/>
          </a:xfrm>
          <a:prstGeom prst="rect">
            <a:avLst/>
          </a:prstGeom>
          <a:noFill/>
        </p:spPr>
        <p:txBody>
          <a:bodyPr wrap="square" rtlCol="0">
            <a:spAutoFit/>
          </a:bodyPr>
          <a:lstStyle/>
          <a:p>
            <a:pPr marL="171450" indent="-171450">
              <a:buFont typeface="Arial" panose="020B0604020202020204" pitchFamily="34" charset="0"/>
              <a:buChar char="•"/>
            </a:pPr>
            <a:r>
              <a:rPr lang="en-CA" sz="1100" dirty="0">
                <a:solidFill>
                  <a:schemeClr val="bg1"/>
                </a:solidFill>
              </a:rPr>
              <a:t>Improved analysis of complex data and information</a:t>
            </a:r>
          </a:p>
        </p:txBody>
      </p:sp>
      <p:sp>
        <p:nvSpPr>
          <p:cNvPr id="47" name="Rectangle 46"/>
          <p:cNvSpPr/>
          <p:nvPr/>
        </p:nvSpPr>
        <p:spPr>
          <a:xfrm>
            <a:off x="3138843" y="3811800"/>
            <a:ext cx="3277015" cy="261610"/>
          </a:xfrm>
          <a:prstGeom prst="rect">
            <a:avLst/>
          </a:prstGeom>
        </p:spPr>
        <p:txBody>
          <a:bodyPr wrap="square">
            <a:spAutoFit/>
          </a:bodyPr>
          <a:lstStyle/>
          <a:p>
            <a:pPr marL="914400" lvl="1" indent="-171450">
              <a:buFont typeface="Arial" panose="020B0604020202020204" pitchFamily="34" charset="0"/>
              <a:buChar char="•"/>
            </a:pPr>
            <a:r>
              <a:rPr lang="en-CA" sz="1100" dirty="0">
                <a:solidFill>
                  <a:schemeClr val="bg1"/>
                </a:solidFill>
              </a:rPr>
              <a:t>Automation of routine activities </a:t>
            </a:r>
          </a:p>
        </p:txBody>
      </p:sp>
      <p:sp>
        <p:nvSpPr>
          <p:cNvPr id="48" name="Rectangle 47"/>
          <p:cNvSpPr/>
          <p:nvPr/>
        </p:nvSpPr>
        <p:spPr>
          <a:xfrm>
            <a:off x="3288196" y="4073046"/>
            <a:ext cx="4572000" cy="430887"/>
          </a:xfrm>
          <a:prstGeom prst="rect">
            <a:avLst/>
          </a:prstGeom>
        </p:spPr>
        <p:txBody>
          <a:bodyPr>
            <a:spAutoFit/>
          </a:bodyPr>
          <a:lstStyle/>
          <a:p>
            <a:pPr marL="914400" lvl="1" indent="-171450">
              <a:buFont typeface="Arial" panose="020B0604020202020204" pitchFamily="34" charset="0"/>
              <a:buChar char="•"/>
            </a:pPr>
            <a:r>
              <a:rPr lang="en-CA" sz="1100" dirty="0">
                <a:solidFill>
                  <a:schemeClr val="bg1"/>
                </a:solidFill>
              </a:rPr>
              <a:t>More rapid provision of </a:t>
            </a:r>
            <a:br>
              <a:rPr lang="en-CA" sz="1100" dirty="0">
                <a:solidFill>
                  <a:schemeClr val="bg1"/>
                </a:solidFill>
              </a:rPr>
            </a:br>
            <a:r>
              <a:rPr lang="en-CA" sz="1100" dirty="0">
                <a:solidFill>
                  <a:schemeClr val="bg1"/>
                </a:solidFill>
              </a:rPr>
              <a:t>information and analysis</a:t>
            </a:r>
          </a:p>
        </p:txBody>
      </p:sp>
      <p:sp>
        <p:nvSpPr>
          <p:cNvPr id="49" name="Rectangle 48"/>
          <p:cNvSpPr/>
          <p:nvPr/>
        </p:nvSpPr>
        <p:spPr>
          <a:xfrm>
            <a:off x="3581076" y="4510282"/>
            <a:ext cx="2226892" cy="430887"/>
          </a:xfrm>
          <a:prstGeom prst="rect">
            <a:avLst/>
          </a:prstGeom>
        </p:spPr>
        <p:txBody>
          <a:bodyPr wrap="none">
            <a:spAutoFit/>
          </a:bodyPr>
          <a:lstStyle/>
          <a:p>
            <a:pPr marL="914400" lvl="1" indent="-171450">
              <a:buFont typeface="Arial" panose="020B0604020202020204" pitchFamily="34" charset="0"/>
              <a:buChar char="•"/>
            </a:pPr>
            <a:r>
              <a:rPr lang="en-CA" sz="1100" dirty="0">
                <a:solidFill>
                  <a:schemeClr val="bg1"/>
                </a:solidFill>
              </a:rPr>
              <a:t>Increased accuracy </a:t>
            </a:r>
            <a:br>
              <a:rPr lang="en-CA" sz="1100" dirty="0">
                <a:solidFill>
                  <a:schemeClr val="bg1"/>
                </a:solidFill>
              </a:rPr>
            </a:br>
            <a:r>
              <a:rPr lang="en-CA" sz="1100" dirty="0">
                <a:solidFill>
                  <a:schemeClr val="bg1"/>
                </a:solidFill>
              </a:rPr>
              <a:t>of forecasts</a:t>
            </a:r>
          </a:p>
        </p:txBody>
      </p:sp>
      <p:sp>
        <p:nvSpPr>
          <p:cNvPr id="50" name="Rectangle 49"/>
          <p:cNvSpPr/>
          <p:nvPr/>
        </p:nvSpPr>
        <p:spPr>
          <a:xfrm>
            <a:off x="5274899" y="3811801"/>
            <a:ext cx="4572000" cy="430887"/>
          </a:xfrm>
          <a:prstGeom prst="rect">
            <a:avLst/>
          </a:prstGeom>
        </p:spPr>
        <p:txBody>
          <a:bodyPr>
            <a:spAutoFit/>
          </a:bodyPr>
          <a:lstStyle/>
          <a:p>
            <a:pPr marL="1085850" lvl="1" indent="-342900">
              <a:buFont typeface="Arial" panose="020B0604020202020204" pitchFamily="34" charset="0"/>
              <a:buChar char="•"/>
            </a:pPr>
            <a:r>
              <a:rPr lang="en-CA" sz="1100" dirty="0">
                <a:solidFill>
                  <a:schemeClr val="bg1"/>
                </a:solidFill>
              </a:rPr>
              <a:t>Improved surveillance, </a:t>
            </a:r>
            <a:br>
              <a:rPr lang="en-CA" sz="1100" dirty="0">
                <a:solidFill>
                  <a:schemeClr val="bg1"/>
                </a:solidFill>
              </a:rPr>
            </a:br>
            <a:r>
              <a:rPr lang="en-CA" sz="1100" dirty="0">
                <a:solidFill>
                  <a:schemeClr val="bg1"/>
                </a:solidFill>
              </a:rPr>
              <a:t>monitoring, and tracking</a:t>
            </a:r>
          </a:p>
        </p:txBody>
      </p:sp>
      <p:sp>
        <p:nvSpPr>
          <p:cNvPr id="51" name="Rectangle 50"/>
          <p:cNvSpPr/>
          <p:nvPr/>
        </p:nvSpPr>
        <p:spPr>
          <a:xfrm>
            <a:off x="5555940" y="4258254"/>
            <a:ext cx="2743376" cy="430887"/>
          </a:xfrm>
          <a:prstGeom prst="rect">
            <a:avLst/>
          </a:prstGeom>
        </p:spPr>
        <p:txBody>
          <a:bodyPr wrap="square">
            <a:spAutoFit/>
          </a:bodyPr>
          <a:lstStyle/>
          <a:p>
            <a:pPr marL="914400" lvl="1" indent="-171450">
              <a:buFont typeface="Arial" panose="020B0604020202020204" pitchFamily="34" charset="0"/>
              <a:buChar char="•"/>
            </a:pPr>
            <a:r>
              <a:rPr lang="en-CA" sz="1100" dirty="0">
                <a:solidFill>
                  <a:schemeClr val="bg1"/>
                </a:solidFill>
              </a:rPr>
              <a:t>Better targeting of </a:t>
            </a:r>
            <a:br>
              <a:rPr lang="en-CA" sz="1100" dirty="0">
                <a:solidFill>
                  <a:schemeClr val="bg1"/>
                </a:solidFill>
              </a:rPr>
            </a:br>
            <a:r>
              <a:rPr lang="en-CA" sz="1100" dirty="0">
                <a:solidFill>
                  <a:schemeClr val="bg1"/>
                </a:solidFill>
              </a:rPr>
              <a:t>inspections and testing</a:t>
            </a:r>
          </a:p>
        </p:txBody>
      </p:sp>
      <p:sp>
        <p:nvSpPr>
          <p:cNvPr id="52" name="Rectangle 51"/>
          <p:cNvSpPr/>
          <p:nvPr/>
        </p:nvSpPr>
        <p:spPr>
          <a:xfrm>
            <a:off x="7408499" y="3811800"/>
            <a:ext cx="4572000" cy="261610"/>
          </a:xfrm>
          <a:prstGeom prst="rect">
            <a:avLst/>
          </a:prstGeom>
        </p:spPr>
        <p:txBody>
          <a:bodyPr>
            <a:spAutoFit/>
          </a:bodyPr>
          <a:lstStyle/>
          <a:p>
            <a:pPr marL="914400" lvl="1" indent="-171450">
              <a:buFont typeface="Arial" panose="020B0604020202020204" pitchFamily="34" charset="0"/>
              <a:buChar char="•"/>
            </a:pPr>
            <a:r>
              <a:rPr lang="en-CA" sz="1100" dirty="0">
                <a:solidFill>
                  <a:schemeClr val="bg1"/>
                </a:solidFill>
              </a:rPr>
              <a:t>Analyzing public engagement input</a:t>
            </a:r>
          </a:p>
        </p:txBody>
      </p:sp>
      <p:sp>
        <p:nvSpPr>
          <p:cNvPr id="53" name="Rectangle 52"/>
          <p:cNvSpPr/>
          <p:nvPr/>
        </p:nvSpPr>
        <p:spPr>
          <a:xfrm>
            <a:off x="7597080" y="4073045"/>
            <a:ext cx="4572000" cy="261610"/>
          </a:xfrm>
          <a:prstGeom prst="rect">
            <a:avLst/>
          </a:prstGeom>
        </p:spPr>
        <p:txBody>
          <a:bodyPr>
            <a:spAutoFit/>
          </a:bodyPr>
          <a:lstStyle/>
          <a:p>
            <a:pPr marL="914400" lvl="1" indent="-171450">
              <a:buFont typeface="Arial" panose="020B0604020202020204" pitchFamily="34" charset="0"/>
              <a:buChar char="•"/>
            </a:pPr>
            <a:r>
              <a:rPr lang="en-CA" sz="1100" dirty="0">
                <a:solidFill>
                  <a:schemeClr val="bg1"/>
                </a:solidFill>
              </a:rPr>
              <a:t>New sources of insight</a:t>
            </a:r>
          </a:p>
        </p:txBody>
      </p:sp>
      <p:sp>
        <p:nvSpPr>
          <p:cNvPr id="55" name="Rectangle 54"/>
          <p:cNvSpPr/>
          <p:nvPr/>
        </p:nvSpPr>
        <p:spPr>
          <a:xfrm>
            <a:off x="1214202" y="4247510"/>
            <a:ext cx="1720343" cy="261610"/>
          </a:xfrm>
          <a:prstGeom prst="rect">
            <a:avLst/>
          </a:prstGeom>
        </p:spPr>
        <p:txBody>
          <a:bodyPr wrap="none">
            <a:spAutoFit/>
          </a:bodyPr>
          <a:lstStyle/>
          <a:p>
            <a:pPr marL="914400" lvl="1" indent="-171450">
              <a:buFont typeface="Arial" panose="020B0604020202020204" pitchFamily="34" charset="0"/>
              <a:buChar char="•"/>
            </a:pPr>
            <a:r>
              <a:rPr lang="en-CA" sz="1100" dirty="0">
                <a:solidFill>
                  <a:schemeClr val="bg1"/>
                </a:solidFill>
              </a:rPr>
              <a:t>Large Data</a:t>
            </a:r>
          </a:p>
        </p:txBody>
      </p:sp>
      <p:sp>
        <p:nvSpPr>
          <p:cNvPr id="56" name="Rectangle 55"/>
          <p:cNvSpPr/>
          <p:nvPr/>
        </p:nvSpPr>
        <p:spPr>
          <a:xfrm>
            <a:off x="1415481" y="4535542"/>
            <a:ext cx="2053767" cy="261610"/>
          </a:xfrm>
          <a:prstGeom prst="rect">
            <a:avLst/>
          </a:prstGeom>
        </p:spPr>
        <p:txBody>
          <a:bodyPr wrap="none">
            <a:spAutoFit/>
          </a:bodyPr>
          <a:lstStyle/>
          <a:p>
            <a:pPr marL="914400" lvl="1" indent="-171450">
              <a:buFont typeface="Arial" panose="020B0604020202020204" pitchFamily="34" charset="0"/>
              <a:buChar char="•"/>
            </a:pPr>
            <a:r>
              <a:rPr lang="en-CA" sz="1100" dirty="0">
                <a:solidFill>
                  <a:schemeClr val="bg1"/>
                </a:solidFill>
              </a:rPr>
              <a:t>Unseen Patterns</a:t>
            </a:r>
          </a:p>
        </p:txBody>
      </p:sp>
      <p:sp>
        <p:nvSpPr>
          <p:cNvPr id="57" name="Rectangle 56"/>
          <p:cNvSpPr/>
          <p:nvPr/>
        </p:nvSpPr>
        <p:spPr>
          <a:xfrm>
            <a:off x="4047" y="0"/>
            <a:ext cx="354679" cy="6858000"/>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8" name="Rectangle 57"/>
          <p:cNvSpPr/>
          <p:nvPr/>
        </p:nvSpPr>
        <p:spPr>
          <a:xfrm rot="5400000">
            <a:off x="2014173" y="-781445"/>
            <a:ext cx="45719" cy="3012533"/>
          </a:xfrm>
          <a:prstGeom prst="rect">
            <a:avLst/>
          </a:prstGeom>
          <a:solidFill>
            <a:srgbClr val="3F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9" name="TextBox 58"/>
          <p:cNvSpPr txBox="1"/>
          <p:nvPr/>
        </p:nvSpPr>
        <p:spPr>
          <a:xfrm>
            <a:off x="11573819" y="6311462"/>
            <a:ext cx="825062" cy="369332"/>
          </a:xfrm>
          <a:prstGeom prst="rect">
            <a:avLst/>
          </a:prstGeom>
          <a:noFill/>
        </p:spPr>
        <p:txBody>
          <a:bodyPr wrap="square" rtlCol="0">
            <a:spAutoFit/>
          </a:bodyPr>
          <a:lstStyle/>
          <a:p>
            <a:r>
              <a:rPr lang="en-US" dirty="0" smtClean="0"/>
              <a:t>9</a:t>
            </a:r>
            <a:endParaRPr lang="en-CA" dirty="0"/>
          </a:p>
        </p:txBody>
      </p:sp>
    </p:spTree>
    <p:extLst>
      <p:ext uri="{BB962C8B-B14F-4D97-AF65-F5344CB8AC3E}">
        <p14:creationId xmlns:p14="http://schemas.microsoft.com/office/powerpoint/2010/main" val="4129690443"/>
      </p:ext>
    </p:extLst>
  </p:cSld>
  <p:clrMapOvr>
    <a:masterClrMapping/>
  </p:clrMapOvr>
</p:sld>
</file>

<file path=ppt/theme/theme1.xml><?xml version="1.0" encoding="utf-8"?>
<a:theme xmlns:a="http://schemas.openxmlformats.org/drawingml/2006/main" name="Office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anada School of Public Service">
  <a:themeElements>
    <a:clrScheme name="Canada School of Public Service">
      <a:dk1>
        <a:srgbClr val="000000"/>
      </a:dk1>
      <a:lt1>
        <a:srgbClr val="FFFFFF"/>
      </a:lt1>
      <a:dk2>
        <a:srgbClr val="3F2A56"/>
      </a:dk2>
      <a:lt2>
        <a:srgbClr val="E6E6E6"/>
      </a:lt2>
      <a:accent1>
        <a:srgbClr val="3F2A56"/>
      </a:accent1>
      <a:accent2>
        <a:srgbClr val="4E5B73"/>
      </a:accent2>
      <a:accent3>
        <a:srgbClr val="DA797A"/>
      </a:accent3>
      <a:accent4>
        <a:srgbClr val="D9D9D9"/>
      </a:accent4>
      <a:accent5>
        <a:srgbClr val="BFBFBF"/>
      </a:accent5>
      <a:accent6>
        <a:srgbClr val="A6A6A6"/>
      </a:accent6>
      <a:hlink>
        <a:srgbClr val="4E5B7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6797</TotalTime>
  <Words>1819</Words>
  <Application>Microsoft Office PowerPoint</Application>
  <PresentationFormat>Widescreen</PresentationFormat>
  <Paragraphs>349</Paragraphs>
  <Slides>28</Slides>
  <Notes>28</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28</vt:i4>
      </vt:variant>
    </vt:vector>
  </HeadingPairs>
  <TitlesOfParts>
    <vt:vector size="39" baseType="lpstr">
      <vt:lpstr>Yu Gothic</vt:lpstr>
      <vt:lpstr>Arial</vt:lpstr>
      <vt:lpstr>Calibri</vt:lpstr>
      <vt:lpstr>Calibri Light</vt:lpstr>
      <vt:lpstr>Century Gothic</vt:lpstr>
      <vt:lpstr>Georgia</vt:lpstr>
      <vt:lpstr>Merriweather Sans</vt:lpstr>
      <vt:lpstr>Segoe Condensed</vt:lpstr>
      <vt:lpstr>Segoe UI</vt:lpstr>
      <vt:lpstr>Office Theme</vt:lpstr>
      <vt:lpstr>Canada School of Public Service</vt:lpstr>
      <vt:lpstr>Artificial intelligence Canada School of Public Service Digital Academy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CSPS-EFPC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Kent Aitken</dc:creator>
  <cp:lastModifiedBy>Kent Aitken</cp:lastModifiedBy>
  <cp:revision>92</cp:revision>
  <dcterms:created xsi:type="dcterms:W3CDTF">2019-02-11T21:17:09Z</dcterms:created>
  <dcterms:modified xsi:type="dcterms:W3CDTF">2019-12-17T18:11:48Z</dcterms:modified>
</cp:coreProperties>
</file>

<file path=docProps/thumbnail.jpeg>
</file>